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256" r:id="rId2"/>
    <p:sldId id="458" r:id="rId3"/>
    <p:sldId id="502" r:id="rId4"/>
    <p:sldId id="503" r:id="rId5"/>
    <p:sldId id="504" r:id="rId6"/>
    <p:sldId id="505" r:id="rId7"/>
    <p:sldId id="506" r:id="rId8"/>
    <p:sldId id="459" r:id="rId9"/>
    <p:sldId id="460" r:id="rId10"/>
    <p:sldId id="507" r:id="rId11"/>
    <p:sldId id="508" r:id="rId12"/>
    <p:sldId id="509" r:id="rId13"/>
    <p:sldId id="510" r:id="rId14"/>
    <p:sldId id="497" r:id="rId15"/>
    <p:sldId id="511" r:id="rId16"/>
    <p:sldId id="512" r:id="rId17"/>
    <p:sldId id="513" r:id="rId18"/>
    <p:sldId id="462" r:id="rId19"/>
    <p:sldId id="514" r:id="rId20"/>
    <p:sldId id="515" r:id="rId21"/>
    <p:sldId id="516" r:id="rId22"/>
    <p:sldId id="517" r:id="rId23"/>
    <p:sldId id="518" r:id="rId24"/>
    <p:sldId id="390" r:id="rId25"/>
    <p:sldId id="519" r:id="rId26"/>
    <p:sldId id="520" r:id="rId27"/>
    <p:sldId id="521" r:id="rId28"/>
    <p:sldId id="522" r:id="rId29"/>
    <p:sldId id="523" r:id="rId30"/>
    <p:sldId id="524" r:id="rId31"/>
    <p:sldId id="465" r:id="rId32"/>
    <p:sldId id="525" r:id="rId33"/>
    <p:sldId id="528" r:id="rId34"/>
    <p:sldId id="526" r:id="rId35"/>
    <p:sldId id="469" r:id="rId36"/>
    <p:sldId id="529" r:id="rId37"/>
    <p:sldId id="530" r:id="rId38"/>
    <p:sldId id="531" r:id="rId39"/>
    <p:sldId id="532" r:id="rId40"/>
    <p:sldId id="533" r:id="rId41"/>
    <p:sldId id="534" r:id="rId42"/>
    <p:sldId id="466" r:id="rId43"/>
    <p:sldId id="535" r:id="rId44"/>
    <p:sldId id="536" r:id="rId45"/>
    <p:sldId id="537" r:id="rId46"/>
    <p:sldId id="540" r:id="rId47"/>
    <p:sldId id="539" r:id="rId48"/>
    <p:sldId id="541" r:id="rId49"/>
    <p:sldId id="542" r:id="rId50"/>
    <p:sldId id="478" r:id="rId51"/>
    <p:sldId id="543" r:id="rId52"/>
    <p:sldId id="552" r:id="rId53"/>
    <p:sldId id="544" r:id="rId54"/>
    <p:sldId id="545" r:id="rId55"/>
    <p:sldId id="546" r:id="rId56"/>
    <p:sldId id="547" r:id="rId57"/>
    <p:sldId id="548" r:id="rId58"/>
    <p:sldId id="549" r:id="rId59"/>
    <p:sldId id="550" r:id="rId60"/>
    <p:sldId id="551" r:id="rId61"/>
    <p:sldId id="468" r:id="rId62"/>
    <p:sldId id="553" r:id="rId63"/>
    <p:sldId id="554" r:id="rId64"/>
    <p:sldId id="569" r:id="rId65"/>
    <p:sldId id="555" r:id="rId66"/>
    <p:sldId id="556" r:id="rId67"/>
    <p:sldId id="479" r:id="rId68"/>
    <p:sldId id="557" r:id="rId69"/>
    <p:sldId id="480" r:id="rId70"/>
    <p:sldId id="558" r:id="rId71"/>
    <p:sldId id="559" r:id="rId72"/>
    <p:sldId id="560" r:id="rId73"/>
    <p:sldId id="561" r:id="rId74"/>
    <p:sldId id="481" r:id="rId75"/>
    <p:sldId id="562" r:id="rId76"/>
    <p:sldId id="563" r:id="rId77"/>
    <p:sldId id="482" r:id="rId78"/>
    <p:sldId id="564" r:id="rId79"/>
    <p:sldId id="483" r:id="rId80"/>
    <p:sldId id="565" r:id="rId81"/>
    <p:sldId id="486" r:id="rId82"/>
    <p:sldId id="484" r:id="rId83"/>
    <p:sldId id="566" r:id="rId84"/>
    <p:sldId id="485" r:id="rId85"/>
    <p:sldId id="567" r:id="rId86"/>
    <p:sldId id="568" r:id="rId87"/>
    <p:sldId id="491" r:id="rId88"/>
    <p:sldId id="499" r:id="rId89"/>
    <p:sldId id="496" r:id="rId90"/>
    <p:sldId id="500" r:id="rId91"/>
    <p:sldId id="501" r:id="rId92"/>
    <p:sldId id="498" r:id="rId93"/>
  </p:sldIdLst>
  <p:sldSz cx="9144000" cy="6858000" type="screen4x3"/>
  <p:notesSz cx="6788150" cy="99234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" initials="r" lastIdx="1" clrIdx="0">
    <p:extLst>
      <p:ext uri="{19B8F6BF-5375-455C-9EA6-DF929625EA0E}">
        <p15:presenceInfo xmlns:p15="http://schemas.microsoft.com/office/powerpoint/2012/main" userId="re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4F4F4"/>
    <a:srgbClr val="029AFF"/>
    <a:srgbClr val="0000FF"/>
    <a:srgbClr val="FFCCCC"/>
    <a:srgbClr val="70AD47"/>
    <a:srgbClr val="BFBFDF"/>
    <a:srgbClr val="BFDFFF"/>
    <a:srgbClr val="DEFFDD"/>
    <a:srgbClr val="FFE4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1945" autoAdjust="0"/>
  </p:normalViewPr>
  <p:slideViewPr>
    <p:cSldViewPr snapToGrid="0">
      <p:cViewPr varScale="1">
        <p:scale>
          <a:sx n="103" d="100"/>
          <a:sy n="103" d="100"/>
        </p:scale>
        <p:origin x="16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23CC-0C83-4EAE-9D0D-7BCD04C81E08}" type="datetimeFigureOut">
              <a:rPr lang="fr-FR" smtClean="0"/>
              <a:t>01/07/2020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0691A-0F6A-434A-ADF4-4F2E5A96061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206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0F9BB-4595-4A28-9A84-34ECAB7BD846}" type="datetimeFigureOut">
              <a:rPr lang="fr-FR" smtClean="0"/>
              <a:t>01/07/2020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1239838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8815" y="4775666"/>
            <a:ext cx="543052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520FB-8F37-4AF1-8D15-1B7BC67C60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51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Au</a:t>
            </a:r>
            <a:r>
              <a:rPr lang="fr-FR" baseline="0" dirty="0" smtClean="0"/>
              <a:t> cours de ma thèse je me suis intéressé aux mesures de petits déplacements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4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49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551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893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1801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 des oscillateur</a:t>
            </a:r>
            <a:r>
              <a:rPr lang="fr-FR" baseline="0" dirty="0" smtClean="0"/>
              <a:t>s que j’ai utilisé</a:t>
            </a:r>
          </a:p>
          <a:p>
            <a:endParaRPr lang="fr-FR" dirty="0" smtClean="0"/>
          </a:p>
          <a:p>
            <a:r>
              <a:rPr lang="fr-FR" dirty="0" smtClean="0"/>
              <a:t>Pour refroidir l’oscillateur,</a:t>
            </a:r>
            <a:r>
              <a:rPr lang="fr-FR" baseline="0" dirty="0" smtClean="0"/>
              <a:t> on va utiliser la cryogénie et des techniques de refroidissement laser.</a:t>
            </a:r>
          </a:p>
          <a:p>
            <a:r>
              <a:rPr lang="fr-FR" baseline="0" dirty="0" smtClean="0"/>
              <a:t>Mais comment mesurer sa température : on va utiliser le mouvement brownien.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069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 des oscillateur</a:t>
            </a:r>
            <a:r>
              <a:rPr lang="fr-FR" baseline="0" dirty="0" smtClean="0"/>
              <a:t>s que j’ai utilisé</a:t>
            </a:r>
          </a:p>
          <a:p>
            <a:endParaRPr lang="fr-FR" dirty="0" smtClean="0"/>
          </a:p>
          <a:p>
            <a:r>
              <a:rPr lang="fr-FR" dirty="0" smtClean="0"/>
              <a:t>Pour refroidir l’oscillateur,</a:t>
            </a:r>
            <a:r>
              <a:rPr lang="fr-FR" baseline="0" dirty="0" smtClean="0"/>
              <a:t> on va utiliser la cryogénie et des techniques de refroidissement laser.</a:t>
            </a:r>
          </a:p>
          <a:p>
            <a:r>
              <a:rPr lang="fr-FR" baseline="0" dirty="0" smtClean="0"/>
              <a:t>Mais comment mesurer sa température : on va utiliser le mouvement brownien.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114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 des oscillateur</a:t>
            </a:r>
            <a:r>
              <a:rPr lang="fr-FR" baseline="0" dirty="0" smtClean="0"/>
              <a:t>s que j’ai utilisé</a:t>
            </a:r>
          </a:p>
          <a:p>
            <a:endParaRPr lang="fr-FR" dirty="0" smtClean="0"/>
          </a:p>
          <a:p>
            <a:r>
              <a:rPr lang="fr-FR" dirty="0" smtClean="0"/>
              <a:t>Pour refroidir l’oscillateur,</a:t>
            </a:r>
            <a:r>
              <a:rPr lang="fr-FR" baseline="0" dirty="0" smtClean="0"/>
              <a:t> on va utiliser la cryogénie et des techniques de refroidissement laser.</a:t>
            </a:r>
          </a:p>
          <a:p>
            <a:r>
              <a:rPr lang="fr-FR" baseline="0" dirty="0" smtClean="0"/>
              <a:t>Mais comment mesurer sa température : on va utiliser le mouvement brownien.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836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 des oscillateur</a:t>
            </a:r>
            <a:r>
              <a:rPr lang="fr-FR" baseline="0" dirty="0" smtClean="0"/>
              <a:t>s que j’ai utilisé</a:t>
            </a:r>
          </a:p>
          <a:p>
            <a:endParaRPr lang="fr-FR" dirty="0" smtClean="0"/>
          </a:p>
          <a:p>
            <a:r>
              <a:rPr lang="fr-FR" dirty="0" smtClean="0"/>
              <a:t>Pour refroidir l’oscillateur,</a:t>
            </a:r>
            <a:r>
              <a:rPr lang="fr-FR" baseline="0" dirty="0" smtClean="0"/>
              <a:t> on va utiliser la cryogénie et des techniques de refroidissement laser.</a:t>
            </a:r>
          </a:p>
          <a:p>
            <a:r>
              <a:rPr lang="fr-FR" baseline="0" dirty="0" smtClean="0"/>
              <a:t>Mais comment mesurer sa température : on va utiliser le mouvement brownien.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6698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haute T pas de soucis.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98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haute T pas de soucis.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943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Plusieurs stage permettant de découvrir plusieurs thématiques de recherche dans différentes équipes.</a:t>
            </a:r>
          </a:p>
          <a:p>
            <a:r>
              <a:rPr lang="fr-FR" baseline="0" dirty="0" smtClean="0"/>
              <a:t>Thèse avec mission d’enseignement.</a:t>
            </a:r>
          </a:p>
          <a:p>
            <a:r>
              <a:rPr lang="fr-FR" baseline="0" dirty="0" smtClean="0"/>
              <a:t>Qui m’ont confirmé la </a:t>
            </a:r>
            <a:r>
              <a:rPr lang="fr-FR" baseline="0" smtClean="0"/>
              <a:t>volonté d’enseigner.</a:t>
            </a:r>
            <a:endParaRPr lang="fr-FR" baseline="0" dirty="0" smtClean="0"/>
          </a:p>
          <a:p>
            <a:r>
              <a:rPr lang="fr-FR" baseline="0" dirty="0" smtClean="0"/>
              <a:t>Préparation à l’agrégation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55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haute T pas de soucis.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316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haute T pas de soucis.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4253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haute T pas de soucis.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076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haute T pas de soucis.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143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57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7589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087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901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245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550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Plusieurs stage permettant de découvrir plusieurs thématiques de recherche dans différentes équipes.</a:t>
            </a:r>
          </a:p>
          <a:p>
            <a:r>
              <a:rPr lang="fr-FR" baseline="0" dirty="0" smtClean="0"/>
              <a:t>Thèse avec mission d’enseignement.</a:t>
            </a:r>
          </a:p>
          <a:p>
            <a:r>
              <a:rPr lang="fr-FR" baseline="0" dirty="0" smtClean="0"/>
              <a:t>Qui m’ont confirmé la </a:t>
            </a:r>
            <a:r>
              <a:rPr lang="fr-FR" baseline="0" smtClean="0"/>
              <a:t>volonté d’enseigner.</a:t>
            </a:r>
            <a:endParaRPr lang="fr-FR" baseline="0" dirty="0" smtClean="0"/>
          </a:p>
          <a:p>
            <a:r>
              <a:rPr lang="fr-FR" baseline="0" dirty="0" smtClean="0"/>
              <a:t>Préparation à l’agrégation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3011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6693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35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68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191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79562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761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3463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0406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8126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7989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Plusieurs stage permettant de découvrir plusieurs thématiques de recherche dans différentes équipes.</a:t>
            </a:r>
          </a:p>
          <a:p>
            <a:r>
              <a:rPr lang="fr-FR" baseline="0" dirty="0" smtClean="0"/>
              <a:t>Thèse avec mission d’enseignement.</a:t>
            </a:r>
          </a:p>
          <a:p>
            <a:r>
              <a:rPr lang="fr-FR" baseline="0" dirty="0" smtClean="0"/>
              <a:t>Qui m’ont confirmé la </a:t>
            </a:r>
            <a:r>
              <a:rPr lang="fr-FR" baseline="0" smtClean="0"/>
              <a:t>volonté d’enseigner.</a:t>
            </a:r>
            <a:endParaRPr lang="fr-FR" baseline="0" dirty="0" smtClean="0"/>
          </a:p>
          <a:p>
            <a:r>
              <a:rPr lang="fr-FR" baseline="0" dirty="0" smtClean="0"/>
              <a:t>Préparation à l’agrégation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6234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5090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42242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5295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6173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557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1898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15323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9402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3447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9889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Plusieurs stage permettant de découvrir plusieurs thématiques de recherche dans différentes équipes.</a:t>
            </a:r>
          </a:p>
          <a:p>
            <a:r>
              <a:rPr lang="fr-FR" baseline="0" dirty="0" smtClean="0"/>
              <a:t>Thèse avec mission d’enseignement.</a:t>
            </a:r>
          </a:p>
          <a:p>
            <a:r>
              <a:rPr lang="fr-FR" baseline="0" dirty="0" smtClean="0"/>
              <a:t>Qui m’ont confirmé la </a:t>
            </a:r>
            <a:r>
              <a:rPr lang="fr-FR" baseline="0" smtClean="0"/>
              <a:t>volonté d’enseigner.</a:t>
            </a:r>
            <a:endParaRPr lang="fr-FR" baseline="0" dirty="0" smtClean="0"/>
          </a:p>
          <a:p>
            <a:r>
              <a:rPr lang="fr-FR" baseline="0" dirty="0" smtClean="0"/>
              <a:t>Préparation à l’agrégation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6625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Cavité placée dans le cryostat</a:t>
            </a:r>
          </a:p>
          <a:p>
            <a:r>
              <a:rPr lang="fr-FR" dirty="0" smtClean="0"/>
              <a:t>Mesure de T avec le mouvement brownien</a:t>
            </a:r>
          </a:p>
          <a:p>
            <a:r>
              <a:rPr lang="fr-FR" dirty="0" smtClean="0"/>
              <a:t>Augmenter</a:t>
            </a:r>
            <a:r>
              <a:rPr lang="fr-FR" baseline="0" dirty="0" smtClean="0"/>
              <a:t> le gain pour refroidir.</a:t>
            </a:r>
          </a:p>
          <a:p>
            <a:r>
              <a:rPr lang="fr-FR" baseline="0" dirty="0" err="1" smtClean="0"/>
              <a:t>Tmin</a:t>
            </a:r>
            <a:r>
              <a:rPr lang="fr-FR" baseline="0" dirty="0" smtClean="0"/>
              <a:t> !!!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 qui limite le refroidissement, c’est la sensibilité de la mesure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206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Cavité placée dans le cryostat</a:t>
            </a:r>
          </a:p>
          <a:p>
            <a:r>
              <a:rPr lang="fr-FR" dirty="0" smtClean="0"/>
              <a:t>Mesure de T avec le mouvement brownien</a:t>
            </a:r>
          </a:p>
          <a:p>
            <a:r>
              <a:rPr lang="fr-FR" dirty="0" smtClean="0"/>
              <a:t>Augmenter</a:t>
            </a:r>
            <a:r>
              <a:rPr lang="fr-FR" baseline="0" dirty="0" smtClean="0"/>
              <a:t> le gain pour refroidir.</a:t>
            </a:r>
          </a:p>
          <a:p>
            <a:r>
              <a:rPr lang="fr-FR" baseline="0" dirty="0" err="1" smtClean="0"/>
              <a:t>Tmin</a:t>
            </a:r>
            <a:r>
              <a:rPr lang="fr-FR" baseline="0" dirty="0" smtClean="0"/>
              <a:t> !!!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 qui limite le refroidissement, c’est la sensibilité de la mesure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9985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Cavité placée dans le cryostat</a:t>
            </a:r>
          </a:p>
          <a:p>
            <a:r>
              <a:rPr lang="fr-FR" dirty="0" smtClean="0"/>
              <a:t>Mesure de T avec le mouvement brownien</a:t>
            </a:r>
          </a:p>
          <a:p>
            <a:r>
              <a:rPr lang="fr-FR" dirty="0" smtClean="0"/>
              <a:t>Augmenter</a:t>
            </a:r>
            <a:r>
              <a:rPr lang="fr-FR" baseline="0" dirty="0" smtClean="0"/>
              <a:t> le gain pour refroidir.</a:t>
            </a:r>
          </a:p>
          <a:p>
            <a:r>
              <a:rPr lang="fr-FR" baseline="0" dirty="0" err="1" smtClean="0"/>
              <a:t>Tmin</a:t>
            </a:r>
            <a:r>
              <a:rPr lang="fr-FR" baseline="0" dirty="0" smtClean="0"/>
              <a:t> !!!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 qui limite le refroidissement, c’est la sensibilité de la mesure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3256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Cavité placée dans le cryostat</a:t>
            </a:r>
          </a:p>
          <a:p>
            <a:r>
              <a:rPr lang="fr-FR" dirty="0" smtClean="0"/>
              <a:t>Mesure de T avec le mouvement brownien</a:t>
            </a:r>
          </a:p>
          <a:p>
            <a:r>
              <a:rPr lang="fr-FR" dirty="0" smtClean="0"/>
              <a:t>Augmenter</a:t>
            </a:r>
            <a:r>
              <a:rPr lang="fr-FR" baseline="0" dirty="0" smtClean="0"/>
              <a:t> le gain pour refroidir.</a:t>
            </a:r>
          </a:p>
          <a:p>
            <a:r>
              <a:rPr lang="fr-FR" baseline="0" dirty="0" err="1" smtClean="0"/>
              <a:t>Tmin</a:t>
            </a:r>
            <a:r>
              <a:rPr lang="fr-FR" baseline="0" dirty="0" smtClean="0"/>
              <a:t> !!!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 qui limite le refroidissement, c’est la sensibilité de la mesure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4267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Cavité placée dans le cryostat</a:t>
            </a:r>
          </a:p>
          <a:p>
            <a:r>
              <a:rPr lang="fr-FR" dirty="0" smtClean="0"/>
              <a:t>Mesure de T avec le mouvement brownien</a:t>
            </a:r>
          </a:p>
          <a:p>
            <a:r>
              <a:rPr lang="fr-FR" dirty="0" smtClean="0"/>
              <a:t>Augmenter</a:t>
            </a:r>
            <a:r>
              <a:rPr lang="fr-FR" baseline="0" dirty="0" smtClean="0"/>
              <a:t> le gain pour refroidir.</a:t>
            </a:r>
          </a:p>
          <a:p>
            <a:r>
              <a:rPr lang="fr-FR" baseline="0" dirty="0" err="1" smtClean="0"/>
              <a:t>Tmin</a:t>
            </a:r>
            <a:r>
              <a:rPr lang="fr-FR" baseline="0" dirty="0" smtClean="0"/>
              <a:t> !!!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 qui limite le refroidissement, c’est la sensibilité de la mesure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3353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Cavité placée dans le cryostat</a:t>
            </a:r>
          </a:p>
          <a:p>
            <a:r>
              <a:rPr lang="fr-FR" dirty="0" smtClean="0"/>
              <a:t>Mesure de T avec le mouvement brownien</a:t>
            </a:r>
          </a:p>
          <a:p>
            <a:r>
              <a:rPr lang="fr-FR" dirty="0" smtClean="0"/>
              <a:t>Augmenter</a:t>
            </a:r>
            <a:r>
              <a:rPr lang="fr-FR" baseline="0" dirty="0" smtClean="0"/>
              <a:t> le gain pour refroidir.</a:t>
            </a:r>
          </a:p>
          <a:p>
            <a:r>
              <a:rPr lang="fr-FR" baseline="0" dirty="0" err="1" smtClean="0"/>
              <a:t>Tmin</a:t>
            </a:r>
            <a:r>
              <a:rPr lang="fr-FR" baseline="0" dirty="0" smtClean="0"/>
              <a:t> !!!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 qui limite le refroidissement, c’est la sensibilité de la mesure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14785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Cavité placée dans le cryostat</a:t>
            </a:r>
          </a:p>
          <a:p>
            <a:r>
              <a:rPr lang="fr-FR" dirty="0" smtClean="0"/>
              <a:t>Mesure de T avec le mouvement brownien</a:t>
            </a:r>
          </a:p>
          <a:p>
            <a:r>
              <a:rPr lang="fr-FR" dirty="0" smtClean="0"/>
              <a:t>Augmenter</a:t>
            </a:r>
            <a:r>
              <a:rPr lang="fr-FR" baseline="0" dirty="0" smtClean="0"/>
              <a:t> le gain pour refroidir.</a:t>
            </a:r>
          </a:p>
          <a:p>
            <a:r>
              <a:rPr lang="fr-FR" baseline="0" dirty="0" err="1" smtClean="0"/>
              <a:t>Tmin</a:t>
            </a:r>
            <a:r>
              <a:rPr lang="fr-FR" baseline="0" dirty="0" smtClean="0"/>
              <a:t> !!!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 qui limite le refroidissement, c’est la sensibilité de la mesure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6729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Cavité placée dans le cryostat</a:t>
            </a:r>
          </a:p>
          <a:p>
            <a:r>
              <a:rPr lang="fr-FR" dirty="0" smtClean="0"/>
              <a:t>Mesure de T avec le mouvement brownien</a:t>
            </a:r>
          </a:p>
          <a:p>
            <a:r>
              <a:rPr lang="fr-FR" dirty="0" smtClean="0"/>
              <a:t>Augmenter</a:t>
            </a:r>
            <a:r>
              <a:rPr lang="fr-FR" baseline="0" dirty="0" smtClean="0"/>
              <a:t> le gain pour refroidir.</a:t>
            </a:r>
          </a:p>
          <a:p>
            <a:r>
              <a:rPr lang="fr-FR" baseline="0" dirty="0" err="1" smtClean="0"/>
              <a:t>Tmin</a:t>
            </a:r>
            <a:r>
              <a:rPr lang="fr-FR" baseline="0" dirty="0" smtClean="0"/>
              <a:t> !!!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 qui limite le refroidissement, c’est la sensibilité de la mesure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0146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Cavité placée dans le cryostat</a:t>
            </a:r>
          </a:p>
          <a:p>
            <a:r>
              <a:rPr lang="fr-FR" dirty="0" smtClean="0"/>
              <a:t>Mesure de T avec le mouvement brownien</a:t>
            </a:r>
          </a:p>
          <a:p>
            <a:r>
              <a:rPr lang="fr-FR" dirty="0" smtClean="0"/>
              <a:t>Augmenter</a:t>
            </a:r>
            <a:r>
              <a:rPr lang="fr-FR" baseline="0" dirty="0" smtClean="0"/>
              <a:t> le gain pour refroidir.</a:t>
            </a:r>
          </a:p>
          <a:p>
            <a:r>
              <a:rPr lang="fr-FR" baseline="0" dirty="0" err="1" smtClean="0"/>
              <a:t>Tmin</a:t>
            </a:r>
            <a:r>
              <a:rPr lang="fr-FR" baseline="0" dirty="0" smtClean="0"/>
              <a:t> !!!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 qui limite le refroidissement, c’est la sensibilité de la mesure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2608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Cavité placée dans le cryostat</a:t>
            </a:r>
          </a:p>
          <a:p>
            <a:r>
              <a:rPr lang="fr-FR" dirty="0" smtClean="0"/>
              <a:t>Mesure de T avec le mouvement brownien</a:t>
            </a:r>
          </a:p>
          <a:p>
            <a:r>
              <a:rPr lang="fr-FR" dirty="0" smtClean="0"/>
              <a:t>Augmenter</a:t>
            </a:r>
            <a:r>
              <a:rPr lang="fr-FR" baseline="0" dirty="0" smtClean="0"/>
              <a:t> le gain pour refroidir.</a:t>
            </a:r>
          </a:p>
          <a:p>
            <a:r>
              <a:rPr lang="fr-FR" baseline="0" dirty="0" err="1" smtClean="0"/>
              <a:t>Tmin</a:t>
            </a:r>
            <a:r>
              <a:rPr lang="fr-FR" baseline="0" dirty="0" smtClean="0"/>
              <a:t> !!!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 qui limite le refroidissement, c’est la sensibilité de la mesure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7672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Plusieurs stage permettant de découvrir plusieurs thématiques de recherche dans différentes équipes.</a:t>
            </a:r>
          </a:p>
          <a:p>
            <a:r>
              <a:rPr lang="fr-FR" baseline="0" dirty="0" smtClean="0"/>
              <a:t>Thèse avec mission d’enseignement.</a:t>
            </a:r>
          </a:p>
          <a:p>
            <a:r>
              <a:rPr lang="fr-FR" baseline="0" dirty="0" smtClean="0"/>
              <a:t>Qui m’ont confirmé la </a:t>
            </a:r>
            <a:r>
              <a:rPr lang="fr-FR" baseline="0" smtClean="0"/>
              <a:t>volonté d’enseigner.</a:t>
            </a:r>
            <a:endParaRPr lang="fr-FR" baseline="0" dirty="0" smtClean="0"/>
          </a:p>
          <a:p>
            <a:r>
              <a:rPr lang="fr-FR" baseline="0" dirty="0" smtClean="0"/>
              <a:t>Préparation à l’agrégation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31627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Cavité placée dans le cryostat</a:t>
            </a:r>
          </a:p>
          <a:p>
            <a:r>
              <a:rPr lang="fr-FR" dirty="0" smtClean="0"/>
              <a:t>Mesure de T avec le mouvement brownien</a:t>
            </a:r>
          </a:p>
          <a:p>
            <a:r>
              <a:rPr lang="fr-FR" dirty="0" smtClean="0"/>
              <a:t>Augmenter</a:t>
            </a:r>
            <a:r>
              <a:rPr lang="fr-FR" baseline="0" dirty="0" smtClean="0"/>
              <a:t> le gain pour refroidir.</a:t>
            </a:r>
          </a:p>
          <a:p>
            <a:r>
              <a:rPr lang="fr-FR" baseline="0" dirty="0" err="1" smtClean="0"/>
              <a:t>Tmin</a:t>
            </a:r>
            <a:r>
              <a:rPr lang="fr-FR" baseline="0" dirty="0" smtClean="0"/>
              <a:t> !!!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 qui limite le refroidissement, c’est la sensibilité de la mesure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5222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6590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82003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6673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3244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9854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46235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une photo</a:t>
            </a:r>
            <a:r>
              <a:rPr lang="fr-FR" baseline="0" dirty="0" smtClean="0"/>
              <a:t> de la table optique où se déroule l’expérience : laser, cryostat et optiques nécessaires à la détection et au refroidissement</a:t>
            </a:r>
          </a:p>
          <a:p>
            <a:r>
              <a:rPr lang="fr-FR" baseline="0" dirty="0" smtClean="0"/>
              <a:t>Grande diversité de thèmes abordés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483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une photo</a:t>
            </a:r>
            <a:r>
              <a:rPr lang="fr-FR" baseline="0" dirty="0" smtClean="0"/>
              <a:t> de la table optique où se déroule l’expérience : laser, cryostat et optiques nécessaires à la détection et au refroidissement</a:t>
            </a:r>
          </a:p>
          <a:p>
            <a:r>
              <a:rPr lang="fr-FR" baseline="0" dirty="0" smtClean="0"/>
              <a:t>Grande diversité de thèmes abordés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377217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Objectif au service de plusieurs</a:t>
            </a:r>
            <a:r>
              <a:rPr lang="fr-FR" baseline="0" dirty="0" smtClean="0"/>
              <a:t> compétences. Développée dans la suite.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08014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Objectif au service de plusieurs</a:t>
            </a:r>
            <a:r>
              <a:rPr lang="fr-FR" baseline="0" dirty="0" smtClean="0"/>
              <a:t> compétences. Développée dans la suite.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268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Objectif au service de plusieurs</a:t>
            </a:r>
            <a:r>
              <a:rPr lang="fr-FR" baseline="0" dirty="0" smtClean="0"/>
              <a:t> compétences. Développée dans la suite.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63123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Objectif au service de plusieurs</a:t>
            </a:r>
            <a:r>
              <a:rPr lang="fr-FR" baseline="0" dirty="0" smtClean="0"/>
              <a:t> compétences. Développée dans la suite.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95798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06913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60169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40092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83842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26130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584891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5572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284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35386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Phénomène</a:t>
            </a:r>
            <a:r>
              <a:rPr lang="fr-FR" baseline="0" dirty="0" smtClean="0"/>
              <a:t> de résonance sur le verre.</a:t>
            </a:r>
            <a:endParaRPr lang="fr-FR" dirty="0" smtClean="0"/>
          </a:p>
          <a:p>
            <a:r>
              <a:rPr lang="fr-FR" dirty="0" smtClean="0"/>
              <a:t>Transition</a:t>
            </a:r>
            <a:r>
              <a:rPr lang="fr-FR" baseline="0" dirty="0" smtClean="0"/>
              <a:t> vers des oscillateurs complexes.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03109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956966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643449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084857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533655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830232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16291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956280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889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22232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394374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796219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823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21F7-E1B7-4BB0-9E46-D85020889882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EA09-E793-47BC-B427-5ADC50B952D3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8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6942-48AA-4BD6-90AA-2E3DBC437B4E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6EF8-7D11-4226-A98B-02790DAC163A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0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D0E7-6327-404D-ADF6-907FA106B1F6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9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E06E-7DC2-4E3C-99C4-0BAD334CDF68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4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4DF-91D6-449D-B1B2-294AA165FB73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20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DE45-DA2D-4F35-8DCA-DAE2BC9D6DC7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50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A6C7-2E81-4B6E-939C-7443D51C7C46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27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EF79-C549-4B46-9CCA-3D38E5883449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872F-36CB-4994-B8E6-421A4C0E82AB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4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4878-9A39-4D07-960B-2D94036A160B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4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0.png"/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30.png"/></Relationships>
</file>

<file path=ppt/slides/_rels/slide1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0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0.png"/><Relationship Id="rId3" Type="http://schemas.openxmlformats.org/officeDocument/2006/relationships/image" Target="../media/image12.png"/><Relationship Id="rId21" Type="http://schemas.openxmlformats.org/officeDocument/2006/relationships/image" Target="../media/image2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6.png"/><Relationship Id="rId5" Type="http://schemas.openxmlformats.org/officeDocument/2006/relationships/image" Target="../media/image10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0.png"/><Relationship Id="rId3" Type="http://schemas.openxmlformats.org/officeDocument/2006/relationships/image" Target="../media/image12.png"/><Relationship Id="rId21" Type="http://schemas.openxmlformats.org/officeDocument/2006/relationships/image" Target="../media/image22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5" Type="http://schemas.openxmlformats.org/officeDocument/2006/relationships/image" Target="../media/image18.png"/><Relationship Id="rId23" Type="http://schemas.openxmlformats.org/officeDocument/2006/relationships/image" Target="../media/image16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30.png"/><Relationship Id="rId2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0" Type="http://schemas.openxmlformats.org/officeDocument/2006/relationships/image" Target="../media/image2.gif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0" Type="http://schemas.openxmlformats.org/officeDocument/2006/relationships/image" Target="../media/image2.gif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0" Type="http://schemas.openxmlformats.org/officeDocument/2006/relationships/image" Target="../media/image2.gif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7.png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7.png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7.png"/><Relationship Id="rId7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10" Type="http://schemas.openxmlformats.org/officeDocument/2006/relationships/image" Target="NULL"/><Relationship Id="rId4" Type="http://schemas.openxmlformats.org/officeDocument/2006/relationships/image" Target="../media/image29.png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1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3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90.png"/><Relationship Id="rId3" Type="http://schemas.openxmlformats.org/officeDocument/2006/relationships/image" Target="../media/image33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90.png"/><Relationship Id="rId3" Type="http://schemas.openxmlformats.org/officeDocument/2006/relationships/image" Target="../media/image33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0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90.png"/><Relationship Id="rId3" Type="http://schemas.openxmlformats.org/officeDocument/2006/relationships/image" Target="../media/image34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351.png"/><Relationship Id="rId10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90.png"/><Relationship Id="rId3" Type="http://schemas.openxmlformats.org/officeDocument/2006/relationships/image" Target="../media/image34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5.png"/><Relationship Id="rId5" Type="http://schemas.openxmlformats.org/officeDocument/2006/relationships/image" Target="../media/image351.png"/><Relationship Id="rId10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90.png"/><Relationship Id="rId3" Type="http://schemas.openxmlformats.org/officeDocument/2006/relationships/image" Target="../media/image34.png"/><Relationship Id="rId7" Type="http://schemas.openxmlformats.org/officeDocument/2006/relationships/image" Target="../media/image260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5.png"/><Relationship Id="rId5" Type="http://schemas.openxmlformats.org/officeDocument/2006/relationships/image" Target="../media/image351.png"/><Relationship Id="rId10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Relationship Id="rId9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2" Type="http://schemas.openxmlformats.org/officeDocument/2006/relationships/image" Target="../media/image46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8.png"/><Relationship Id="rId15" Type="http://schemas.openxmlformats.org/officeDocument/2006/relationships/image" Target="../media/image47.png"/><Relationship Id="rId1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2" Type="http://schemas.openxmlformats.org/officeDocument/2006/relationships/image" Target="../media/image46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8.png"/><Relationship Id="rId15" Type="http://schemas.openxmlformats.org/officeDocument/2006/relationships/image" Target="../media/image47.png"/><Relationship Id="rId1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12" Type="http://schemas.openxmlformats.org/officeDocument/2006/relationships/image" Target="../media/image59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8.png"/><Relationship Id="rId15" Type="http://schemas.openxmlformats.org/officeDocument/2006/relationships/image" Target="../media/image45.png"/><Relationship Id="rId1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1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1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5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3.png"/><Relationship Id="rId3" Type="http://schemas.openxmlformats.org/officeDocument/2006/relationships/image" Target="../media/image57.png"/><Relationship Id="rId7" Type="http://schemas.openxmlformats.org/officeDocument/2006/relationships/image" Target="../media/image65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721.pn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4.png"/><Relationship Id="rId15" Type="http://schemas.openxmlformats.org/officeDocument/2006/relationships/image" Target="../media/image82.png"/><Relationship Id="rId10" Type="http://schemas.openxmlformats.org/officeDocument/2006/relationships/image" Target="../media/image72.png"/><Relationship Id="rId4" Type="http://schemas.openxmlformats.org/officeDocument/2006/relationships/image" Target="../media/image70.png"/><Relationship Id="rId9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8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0.png"/><Relationship Id="rId12" Type="http://schemas.openxmlformats.org/officeDocument/2006/relationships/image" Target="../media/image77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4.png"/><Relationship Id="rId15" Type="http://schemas.openxmlformats.org/officeDocument/2006/relationships/image" Target="../media/image82.png"/><Relationship Id="rId10" Type="http://schemas.openxmlformats.org/officeDocument/2006/relationships/image" Target="../media/image72.png"/><Relationship Id="rId4" Type="http://schemas.openxmlformats.org/officeDocument/2006/relationships/image" Target="../media/image76.png"/><Relationship Id="rId9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8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0.png"/><Relationship Id="rId12" Type="http://schemas.openxmlformats.org/officeDocument/2006/relationships/image" Target="../media/image77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4.png"/><Relationship Id="rId15" Type="http://schemas.openxmlformats.org/officeDocument/2006/relationships/image" Target="../media/image82.png"/><Relationship Id="rId10" Type="http://schemas.openxmlformats.org/officeDocument/2006/relationships/image" Target="../media/image72.png"/><Relationship Id="rId4" Type="http://schemas.openxmlformats.org/officeDocument/2006/relationships/image" Target="../media/image76.png"/><Relationship Id="rId9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8" Type="http://schemas.openxmlformats.org/officeDocument/2006/relationships/image" Target="../media/image85.png"/><Relationship Id="rId3" Type="http://schemas.openxmlformats.org/officeDocument/2006/relationships/image" Target="../media/image78.png"/><Relationship Id="rId7" Type="http://schemas.openxmlformats.org/officeDocument/2006/relationships/image" Target="../media/image790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15" Type="http://schemas.openxmlformats.org/officeDocument/2006/relationships/image" Target="../media/image82.png"/><Relationship Id="rId4" Type="http://schemas.openxmlformats.org/officeDocument/2006/relationships/image" Target="../media/image75.png"/><Relationship Id="rId9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8" Type="http://schemas.openxmlformats.org/officeDocument/2006/relationships/image" Target="../media/image85.png"/><Relationship Id="rId3" Type="http://schemas.openxmlformats.org/officeDocument/2006/relationships/image" Target="../media/image78.png"/><Relationship Id="rId7" Type="http://schemas.openxmlformats.org/officeDocument/2006/relationships/image" Target="../media/image790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15" Type="http://schemas.openxmlformats.org/officeDocument/2006/relationships/image" Target="../media/image82.png"/><Relationship Id="rId10" Type="http://schemas.openxmlformats.org/officeDocument/2006/relationships/image" Target="../media/image79.jpg"/><Relationship Id="rId4" Type="http://schemas.openxmlformats.org/officeDocument/2006/relationships/image" Target="../media/image75.png"/><Relationship Id="rId9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8" Type="http://schemas.openxmlformats.org/officeDocument/2006/relationships/image" Target="../media/image85.png"/><Relationship Id="rId3" Type="http://schemas.openxmlformats.org/officeDocument/2006/relationships/image" Target="../media/image78.png"/><Relationship Id="rId7" Type="http://schemas.openxmlformats.org/officeDocument/2006/relationships/image" Target="../media/image790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15" Type="http://schemas.openxmlformats.org/officeDocument/2006/relationships/image" Target="../media/image82.png"/><Relationship Id="rId10" Type="http://schemas.openxmlformats.org/officeDocument/2006/relationships/image" Target="../media/image79.jpg"/><Relationship Id="rId4" Type="http://schemas.openxmlformats.org/officeDocument/2006/relationships/image" Target="../media/image75.png"/><Relationship Id="rId9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81.png"/><Relationship Id="rId4" Type="http://schemas.openxmlformats.org/officeDocument/2006/relationships/image" Target="../media/image8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7" Type="http://schemas.openxmlformats.org/officeDocument/2006/relationships/image" Target="../media/image820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89.png"/><Relationship Id="rId4" Type="http://schemas.openxmlformats.org/officeDocument/2006/relationships/image" Target="../media/image83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7" Type="http://schemas.openxmlformats.org/officeDocument/2006/relationships/image" Target="../media/image820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89.png"/><Relationship Id="rId4" Type="http://schemas.openxmlformats.org/officeDocument/2006/relationships/image" Target="../media/image83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4.png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02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1.png"/><Relationship Id="rId4" Type="http://schemas.openxmlformats.org/officeDocument/2006/relationships/image" Target="../media/image103.png"/><Relationship Id="rId9" Type="http://schemas.openxmlformats.org/officeDocument/2006/relationships/image" Target="../media/image9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1.png"/><Relationship Id="rId3" Type="http://schemas.openxmlformats.org/officeDocument/2006/relationships/image" Target="../media/image104.png"/><Relationship Id="rId7" Type="http://schemas.openxmlformats.org/officeDocument/2006/relationships/image" Target="../media/image107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1.png"/><Relationship Id="rId3" Type="http://schemas.openxmlformats.org/officeDocument/2006/relationships/image" Target="../media/image104.png"/><Relationship Id="rId7" Type="http://schemas.openxmlformats.org/officeDocument/2006/relationships/image" Target="../media/image107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gi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19" Type="http://schemas.openxmlformats.org/officeDocument/2006/relationships/image" Target="../media/image21.png"/><Relationship Id="rId10" Type="http://schemas.openxmlformats.org/officeDocument/2006/relationships/image" Target="../media/image14.png"/><Relationship Id="rId9" Type="http://schemas.openxmlformats.org/officeDocument/2006/relationships/image" Target="../media/image1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96" y="2579920"/>
            <a:ext cx="4634196" cy="3475647"/>
          </a:xfrm>
          <a:prstGeom prst="rect">
            <a:avLst/>
          </a:prstGeom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61913"/>
            <a:ext cx="9144000" cy="1451730"/>
          </a:xfrm>
        </p:spPr>
        <p:txBody>
          <a:bodyPr anchor="ctr">
            <a:normAutofit/>
          </a:bodyPr>
          <a:lstStyle/>
          <a:p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Mise en perspective didactique</a:t>
            </a:r>
            <a:br>
              <a:rPr lang="fr-FR" altLang="fr-FR" sz="4000" dirty="0" smtClean="0">
                <a:solidFill>
                  <a:schemeClr val="accent1"/>
                </a:solidFill>
                <a:latin typeface="+mn-lt"/>
              </a:rPr>
            </a:br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d’un dossier de recherche</a:t>
            </a:r>
            <a:endParaRPr lang="fr-FR" altLang="fr-FR" sz="2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5905991"/>
            <a:ext cx="9144000" cy="61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  <a:latin typeface="+mn-lt"/>
              </a:rPr>
              <a:t>Rémi METZDORFF</a:t>
            </a:r>
            <a:endParaRPr lang="fr-FR" altLang="fr-FR" sz="20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1820944"/>
            <a:ext cx="9144000" cy="846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Concours externe spécial de l’agrégation de physique-chimie,</a:t>
            </a:r>
          </a:p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option physique, session 2020</a:t>
            </a:r>
            <a:endParaRPr lang="fr-FR" altLang="fr-FR" sz="20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44" y="2579920"/>
            <a:ext cx="3455430" cy="31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Énergie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Énergie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r>
              <a:rPr lang="fr-FR" altLang="fr-FR" sz="2000" b="1" dirty="0" smtClean="0">
                <a:solidFill>
                  <a:schemeClr val="accent1"/>
                </a:solidFill>
              </a:rPr>
              <a:t>Mouvement brownien – État quantique fondamental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35786" y="2716966"/>
            <a:ext cx="362139" cy="43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48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Énergie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6253"/>
            <a:ext cx="3497142" cy="2519999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Énergie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98" y="3534993"/>
            <a:ext cx="3497142" cy="2519999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3369600" y="987609"/>
            <a:ext cx="2520000" cy="2520000"/>
          </a:xfrm>
          <a:prstGeom prst="ellipse">
            <a:avLst/>
          </a:prstGeom>
          <a:gradFill>
            <a:gsLst>
              <a:gs pos="0">
                <a:srgbClr val="FF0000">
                  <a:alpha val="50000"/>
                </a:srgb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r>
              <a:rPr lang="fr-FR" altLang="fr-FR" sz="2000" b="1" dirty="0" smtClean="0">
                <a:solidFill>
                  <a:schemeClr val="accent1"/>
                </a:solidFill>
              </a:rPr>
              <a:t>Mouvement brownien – État quantique fondamental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Le </a:t>
            </a:r>
            <a:r>
              <a:rPr lang="fr-FR" b="1" dirty="0" smtClean="0">
                <a:solidFill>
                  <a:schemeClr val="tx2"/>
                </a:solidFill>
              </a:rPr>
              <a:t>mouvement brownien </a:t>
            </a:r>
            <a:r>
              <a:rPr lang="fr-FR" dirty="0" smtClean="0">
                <a:solidFill>
                  <a:schemeClr val="tx2"/>
                </a:solidFill>
              </a:rPr>
              <a:t>de l’oscillateur est causé par l’agitation thermique.</a:t>
            </a:r>
            <a:endParaRPr lang="fr-FR" b="1" dirty="0" smtClean="0">
              <a:solidFill>
                <a:schemeClr val="tx2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≫ℏ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4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Ellipse 70"/>
          <p:cNvSpPr/>
          <p:nvPr/>
        </p:nvSpPr>
        <p:spPr>
          <a:xfrm>
            <a:off x="3370756" y="1067783"/>
            <a:ext cx="2520000" cy="25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Énergie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3651"/>
            <a:ext cx="3497142" cy="2519999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Énergie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9" name="Imag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81" y="3534993"/>
            <a:ext cx="3497142" cy="2519999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r>
              <a:rPr lang="fr-FR" altLang="fr-FR" sz="2000" b="1" dirty="0" smtClean="0">
                <a:solidFill>
                  <a:schemeClr val="accent1"/>
                </a:solidFill>
              </a:rPr>
              <a:t>Mouvement brownien – État quantique fondamental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Le </a:t>
            </a:r>
            <a:r>
              <a:rPr lang="fr-FR" b="1" dirty="0" smtClean="0">
                <a:solidFill>
                  <a:schemeClr val="tx2"/>
                </a:solidFill>
              </a:rPr>
              <a:t>mouvement brownien </a:t>
            </a:r>
            <a:r>
              <a:rPr lang="fr-FR" dirty="0" smtClean="0">
                <a:solidFill>
                  <a:schemeClr val="tx2"/>
                </a:solidFill>
              </a:rPr>
              <a:t>de l’oscillateur est causé par l’agitation thermique.</a:t>
            </a:r>
            <a:endParaRPr lang="fr-FR" b="1" dirty="0" smtClean="0">
              <a:solidFill>
                <a:schemeClr val="tx2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228600" y="2374501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Fluctuations de point zéro</a:t>
            </a: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à basse température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435881" y="2362337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Immobile</a:t>
            </a:r>
          </a:p>
          <a:p>
            <a:pPr algn="ctr"/>
            <a:r>
              <a:rPr lang="fr-FR" dirty="0" smtClean="0">
                <a:solidFill>
                  <a:schemeClr val="accent6"/>
                </a:solidFill>
              </a:rPr>
              <a:t>à basse température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≫ℏ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878065" y="4625945"/>
                <a:ext cx="1399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065" y="4625945"/>
                <a:ext cx="1399229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cteur droit avec flèche 46"/>
          <p:cNvCxnSpPr>
            <a:stCxn id="37" idx="2"/>
            <a:endCxn id="38" idx="0"/>
          </p:cNvCxnSpPr>
          <p:nvPr/>
        </p:nvCxnSpPr>
        <p:spPr>
          <a:xfrm flipH="1">
            <a:off x="4577680" y="3961718"/>
            <a:ext cx="6061" cy="664227"/>
          </a:xfrm>
          <a:prstGeom prst="straightConnector1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93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Ellipse 70"/>
          <p:cNvSpPr/>
          <p:nvPr/>
        </p:nvSpPr>
        <p:spPr>
          <a:xfrm>
            <a:off x="3370756" y="1067783"/>
            <a:ext cx="2520000" cy="25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Énergie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Énergie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r>
              <a:rPr lang="fr-FR" altLang="fr-FR" sz="2000" b="1" dirty="0" smtClean="0">
                <a:solidFill>
                  <a:schemeClr val="accent1"/>
                </a:solidFill>
              </a:rPr>
              <a:t>Mouvement brownien – État quantique fondamental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fr-FR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Le </a:t>
            </a:r>
            <a:r>
              <a:rPr lang="fr-FR" b="1" dirty="0" smtClean="0">
                <a:solidFill>
                  <a:schemeClr val="tx2"/>
                </a:solidFill>
              </a:rPr>
              <a:t>mouvement brownien </a:t>
            </a:r>
            <a:r>
              <a:rPr lang="fr-FR" dirty="0" smtClean="0">
                <a:solidFill>
                  <a:schemeClr val="tx2"/>
                </a:solidFill>
              </a:rPr>
              <a:t>de l’oscillateur est causé par l’agitation thermique.</a:t>
            </a:r>
            <a:endParaRPr lang="fr-FR" b="1" dirty="0" smtClean="0">
              <a:solidFill>
                <a:schemeClr val="tx2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228600" y="2374501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Fluctuations de point zéro</a:t>
            </a: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à basse température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435881" y="2362337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Immobile</a:t>
            </a:r>
          </a:p>
          <a:p>
            <a:pPr algn="ctr"/>
            <a:r>
              <a:rPr lang="fr-FR" dirty="0" smtClean="0">
                <a:solidFill>
                  <a:schemeClr val="accent6"/>
                </a:solidFill>
              </a:rPr>
              <a:t>à basse température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228600" y="6299498"/>
            <a:ext cx="8614276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Refroidir un oscillateur mécanique dans son état quantique fondamental.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≫ℏ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878065" y="4625945"/>
                <a:ext cx="1399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065" y="4625945"/>
                <a:ext cx="1399229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cteur droit avec flèche 46"/>
          <p:cNvCxnSpPr>
            <a:stCxn id="37" idx="2"/>
            <a:endCxn id="38" idx="0"/>
          </p:cNvCxnSpPr>
          <p:nvPr/>
        </p:nvCxnSpPr>
        <p:spPr>
          <a:xfrm flipH="1">
            <a:off x="4577680" y="3961718"/>
            <a:ext cx="6061" cy="664227"/>
          </a:xfrm>
          <a:prstGeom prst="straightConnector1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Image 5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3651"/>
            <a:ext cx="3497142" cy="2519999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81" y="3534993"/>
            <a:ext cx="3497142" cy="25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1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Le micro-pilier en quartz en quelques chiffres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5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35"/>
            <a:ext cx="4062743" cy="3588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725" y="633935"/>
            <a:ext cx="3917674" cy="359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7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Le micro-pilier en quartz en quelques chiffres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5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35"/>
            <a:ext cx="4062743" cy="3588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eff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=33,5 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µ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3,6 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MHz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11" t="-109836" r="-201053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0000" t="-109836" r="-10063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0421" t="-109836" r="-842" b="-819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725" y="633935"/>
            <a:ext cx="3917674" cy="35912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5755" y="4580133"/>
            <a:ext cx="2892489" cy="741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6022910" y="4580132"/>
            <a:ext cx="2892489" cy="741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897820" y="561264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6845108" y="5298552"/>
                  <a:ext cx="12617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108" y="5298552"/>
                  <a:ext cx="126175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Ellipse 16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53358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Le micro-pilier en quartz en quelques chiffres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5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35"/>
            <a:ext cx="4062743" cy="3588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3796530" y="561264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=200 µ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lipse 4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eff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=33,5 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µ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3,6 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MHz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11" t="-109836" r="-201053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0000" t="-109836" r="-10063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0421" t="-109836" r="-842" b="-819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725" y="633935"/>
            <a:ext cx="3917674" cy="35912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22910" y="4580132"/>
            <a:ext cx="2892489" cy="741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897820" y="561264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6845108" y="5298552"/>
                  <a:ext cx="12617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108" y="5298552"/>
                  <a:ext cx="126175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Ellipse 16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9222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Le micro-pilier en quartz en quelques chiffres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5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35"/>
            <a:ext cx="4062743" cy="3588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3796530" y="561264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=200 µ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lipse 4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eff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=33,5 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µ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3,6 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MHz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11" t="-109836" r="-201053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0000" t="-109836" r="-10063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0421" t="-109836" r="-842" b="-819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725" y="633935"/>
            <a:ext cx="3917674" cy="3591202"/>
          </a:xfrm>
          <a:prstGeom prst="rect">
            <a:avLst/>
          </a:prstGeom>
        </p:spPr>
      </p:pic>
      <p:grpSp>
        <p:nvGrpSpPr>
          <p:cNvPr id="14" name="Groupe 13"/>
          <p:cNvGrpSpPr/>
          <p:nvPr/>
        </p:nvGrpSpPr>
        <p:grpSpPr>
          <a:xfrm>
            <a:off x="897820" y="561264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6845108" y="5298552"/>
                  <a:ext cx="12617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108" y="5298552"/>
                  <a:ext cx="126175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Ellipse 16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4757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06942" y="2565235"/>
            <a:ext cx="70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FF0000"/>
                </a:solidFill>
                <a:latin typeface="Calibri"/>
              </a:rPr>
              <a:t>300 K</a:t>
            </a:r>
            <a:endParaRPr lang="fr-FR" i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Mouvement brownien et thermométrie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097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06942" y="2565235"/>
            <a:ext cx="70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FF0000"/>
                </a:solidFill>
                <a:latin typeface="Calibri"/>
              </a:rPr>
              <a:t>300 K</a:t>
            </a:r>
            <a:endParaRPr lang="fr-FR" i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Mouvement brownien et thermométrie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2208501" y="2607211"/>
            <a:ext cx="1212251" cy="1634533"/>
            <a:chOff x="7369521" y="1053426"/>
            <a:chExt cx="1212251" cy="1634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414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l’UPMC, Paris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 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smtClean="0">
                <a:solidFill>
                  <a:schemeClr val="accent1"/>
                </a:solidFill>
              </a:rPr>
              <a:t>LKB, Paris)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au centre de Montrouge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261330"/>
            <a:ext cx="9144000" cy="16492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1460867"/>
            <a:ext cx="9144000" cy="8723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305269"/>
            <a:ext cx="9144000" cy="19650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31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06942" y="2565235"/>
            <a:ext cx="70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FF0000"/>
                </a:solidFill>
                <a:latin typeface="Calibri"/>
              </a:rPr>
              <a:t>300 K</a:t>
            </a:r>
            <a:endParaRPr lang="fr-FR" i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Mouvement brownien et thermométrie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2208501" y="2607211"/>
            <a:ext cx="1212251" cy="1634533"/>
            <a:chOff x="7369521" y="1053426"/>
            <a:chExt cx="1212251" cy="1634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234280" y="680077"/>
                <a:ext cx="8686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2"/>
                    </a:solidFill>
                  </a:rPr>
                  <a:t>La mesure de l’aire du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spectre des fluctuations de position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dues au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mouvement brownien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donne accès au rapport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fr-F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0" y="680077"/>
                <a:ext cx="8686800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561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52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06942" y="2565235"/>
            <a:ext cx="70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FF0000"/>
                </a:solidFill>
                <a:latin typeface="Calibri"/>
              </a:rPr>
              <a:t>300 K</a:t>
            </a:r>
            <a:endParaRPr lang="fr-FR" i="1" dirty="0">
              <a:solidFill>
                <a:srgbClr val="FF0000"/>
              </a:solidFill>
              <a:latin typeface="Calibri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30" y="1682132"/>
            <a:ext cx="1355644" cy="1570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Mouvement brownien et thermométrie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2208501" y="2607211"/>
            <a:ext cx="1212251" cy="1634533"/>
            <a:chOff x="7369521" y="1053426"/>
            <a:chExt cx="1212251" cy="1634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234280" y="680077"/>
                <a:ext cx="8686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2"/>
                    </a:solidFill>
                  </a:rPr>
                  <a:t>La mesure de l’aire du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spectre des fluctuations de position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dues au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mouvement brownien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donne accès au rapport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fr-F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0" y="680077"/>
                <a:ext cx="8686800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561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/>
          <p:cNvCxnSpPr/>
          <p:nvPr/>
        </p:nvCxnSpPr>
        <p:spPr>
          <a:xfrm flipH="1" flipV="1">
            <a:off x="3727710" y="3704152"/>
            <a:ext cx="1688489" cy="33"/>
          </a:xfrm>
          <a:prstGeom prst="straightConnector1">
            <a:avLst/>
          </a:prstGeom>
          <a:ln w="76200">
            <a:gradFill flip="none" rotWithShape="1"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10800000" scaled="1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81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99" y="2391985"/>
            <a:ext cx="3499201" cy="26244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06942" y="2565235"/>
            <a:ext cx="70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FF0000"/>
                </a:solidFill>
                <a:latin typeface="Calibri"/>
              </a:rPr>
              <a:t>300 K</a:t>
            </a:r>
            <a:endParaRPr lang="fr-FR" i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69047" y="2561216"/>
            <a:ext cx="778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chemeClr val="accent1"/>
                </a:solidFill>
                <a:latin typeface="Calibri"/>
              </a:rPr>
              <a:t>30 </a:t>
            </a:r>
            <a:r>
              <a:rPr lang="fr-FR" dirty="0" err="1" smtClean="0">
                <a:solidFill>
                  <a:schemeClr val="accent1"/>
                </a:solidFill>
                <a:latin typeface="Calibri"/>
              </a:rPr>
              <a:t>mK</a:t>
            </a:r>
            <a:endParaRPr lang="fr-FR" i="1" dirty="0">
              <a:solidFill>
                <a:schemeClr val="accent1"/>
              </a:solidFill>
              <a:latin typeface="Calibri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30" y="1682132"/>
            <a:ext cx="1355644" cy="1570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Mouvement brownien et thermométrie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2208501" y="2607211"/>
            <a:ext cx="1212251" cy="1634533"/>
            <a:chOff x="7369521" y="1053426"/>
            <a:chExt cx="1212251" cy="1634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234280" y="680077"/>
                <a:ext cx="8686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2"/>
                    </a:solidFill>
                  </a:rPr>
                  <a:t>La mesure de l’aire du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spectre des fluctuations de position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dues au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mouvement brownien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donne accès au rapport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fr-F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0" y="680077"/>
                <a:ext cx="8686800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561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/>
          <p:cNvCxnSpPr>
            <a:stCxn id="13" idx="1"/>
          </p:cNvCxnSpPr>
          <p:nvPr/>
        </p:nvCxnSpPr>
        <p:spPr>
          <a:xfrm flipH="1" flipV="1">
            <a:off x="3727710" y="3704152"/>
            <a:ext cx="1688489" cy="33"/>
          </a:xfrm>
          <a:prstGeom prst="straightConnector1">
            <a:avLst/>
          </a:prstGeom>
          <a:ln w="76200">
            <a:gradFill flip="none" rotWithShape="1"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10800000" scaled="1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e 38"/>
          <p:cNvGrpSpPr/>
          <p:nvPr/>
        </p:nvGrpSpPr>
        <p:grpSpPr>
          <a:xfrm>
            <a:off x="6618677" y="2685320"/>
            <a:ext cx="1086644" cy="1729392"/>
            <a:chOff x="6525277" y="984701"/>
            <a:chExt cx="1086644" cy="1729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eff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Ellipse 40"/>
            <p:cNvSpPr/>
            <p:nvPr/>
          </p:nvSpPr>
          <p:spPr>
            <a:xfrm>
              <a:off x="6525277" y="984701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avec flèche 41"/>
            <p:cNvCxnSpPr>
              <a:stCxn id="41" idx="4"/>
            </p:cNvCxnSpPr>
            <p:nvPr/>
          </p:nvCxnSpPr>
          <p:spPr>
            <a:xfrm>
              <a:off x="7068599" y="1880994"/>
              <a:ext cx="334177" cy="8330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675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99" y="2391985"/>
            <a:ext cx="3499201" cy="26244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06942" y="2565235"/>
            <a:ext cx="70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FF0000"/>
                </a:solidFill>
                <a:latin typeface="Calibri"/>
              </a:rPr>
              <a:t>300 K</a:t>
            </a:r>
            <a:endParaRPr lang="fr-FR" i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69047" y="2561216"/>
            <a:ext cx="778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chemeClr val="accent1"/>
                </a:solidFill>
                <a:latin typeface="Calibri"/>
              </a:rPr>
              <a:t>30 </a:t>
            </a:r>
            <a:r>
              <a:rPr lang="fr-FR" dirty="0" err="1" smtClean="0">
                <a:solidFill>
                  <a:schemeClr val="accent1"/>
                </a:solidFill>
                <a:latin typeface="Calibri"/>
              </a:rPr>
              <a:t>mK</a:t>
            </a:r>
            <a:endParaRPr lang="fr-FR" i="1" dirty="0">
              <a:solidFill>
                <a:schemeClr val="accent1"/>
              </a:solidFill>
              <a:latin typeface="Calibri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30" y="1682132"/>
            <a:ext cx="1355644" cy="1570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Mouvement brownien et thermométrie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2208501" y="2607211"/>
            <a:ext cx="1212251" cy="1634533"/>
            <a:chOff x="7369521" y="1053426"/>
            <a:chExt cx="1212251" cy="1634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234280" y="680077"/>
                <a:ext cx="8686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2"/>
                    </a:solidFill>
                  </a:rPr>
                  <a:t>La mesure de l’aire du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spectre des fluctuations de position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dues au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mouvement brownien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donne accès au rapport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fr-F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0" y="680077"/>
                <a:ext cx="8686800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561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/>
          <p:cNvCxnSpPr>
            <a:stCxn id="13" idx="1"/>
          </p:cNvCxnSpPr>
          <p:nvPr/>
        </p:nvCxnSpPr>
        <p:spPr>
          <a:xfrm flipH="1" flipV="1">
            <a:off x="3727710" y="3704152"/>
            <a:ext cx="1688489" cy="33"/>
          </a:xfrm>
          <a:prstGeom prst="straightConnector1">
            <a:avLst/>
          </a:prstGeom>
          <a:ln w="76200">
            <a:gradFill flip="none" rotWithShape="1"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10800000" scaled="1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e 38"/>
          <p:cNvGrpSpPr/>
          <p:nvPr/>
        </p:nvGrpSpPr>
        <p:grpSpPr>
          <a:xfrm>
            <a:off x="6618677" y="2685320"/>
            <a:ext cx="1086644" cy="1729392"/>
            <a:chOff x="6525277" y="984701"/>
            <a:chExt cx="1086644" cy="1729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eff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Ellipse 40"/>
            <p:cNvSpPr/>
            <p:nvPr/>
          </p:nvSpPr>
          <p:spPr>
            <a:xfrm>
              <a:off x="6525277" y="984701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avec flèche 41"/>
            <p:cNvCxnSpPr>
              <a:stCxn id="41" idx="4"/>
            </p:cNvCxnSpPr>
            <p:nvPr/>
          </p:nvCxnSpPr>
          <p:spPr>
            <a:xfrm>
              <a:off x="7068599" y="1880994"/>
              <a:ext cx="334177" cy="8330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/>
              <p:cNvSpPr txBox="1"/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2"/>
                    </a:solidFill>
                  </a:rPr>
                  <a:t>Dans l’état quantique fondamental, les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fluctuations de point zéro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sont de l’ordre de </a:t>
                </a:r>
              </a:p>
              <a:p>
                <a:endParaRPr lang="fr-FR" b="1" i="1" dirty="0" smtClean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b="1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𝐙𝐏𝐅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𝟏𝟖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fr-FR" b="1" dirty="0" smtClean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6" name="ZoneTexte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blipFill rotWithShape="0">
                <a:blip r:embed="rId10"/>
                <a:stretch>
                  <a:fillRect l="-632" t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34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5" y="1842506"/>
            <a:ext cx="4498122" cy="2315040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214" t="-2222" r="-23214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22222" r="-15556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8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5" y="1842506"/>
            <a:ext cx="4498122" cy="2315040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214" t="-2222" r="-23214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788752" y="1904413"/>
            <a:ext cx="424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22222" r="-15556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31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5" y="1842506"/>
            <a:ext cx="4498122" cy="2315040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214" t="-2222" r="-23214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4788752" y="1904413"/>
            <a:ext cx="424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 :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80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22222" r="-15556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74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5" y="1842506"/>
            <a:ext cx="4498122" cy="2315040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214" t="-2222" r="-23214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78664" y="4445093"/>
            <a:ext cx="2533382" cy="2257887"/>
            <a:chOff x="278647" y="4432098"/>
            <a:chExt cx="2533382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47" y="4705733"/>
              <a:ext cx="2533382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88752" y="1904413"/>
            <a:ext cx="424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 :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80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22222" r="-15556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4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4" y="1842506"/>
            <a:ext cx="4498122" cy="2315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214" t="-2222" r="-23214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78664" y="4445093"/>
            <a:ext cx="2533382" cy="2257887"/>
            <a:chOff x="278647" y="4432098"/>
            <a:chExt cx="2533382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47" y="4705733"/>
              <a:ext cx="2533382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88752" y="1904413"/>
            <a:ext cx="424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 :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80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22222" r="-15556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90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4" y="1842506"/>
            <a:ext cx="4498122" cy="2315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214" t="-2222" r="-23214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78664" y="4445093"/>
            <a:ext cx="2533382" cy="2257887"/>
            <a:chOff x="278647" y="4432098"/>
            <a:chExt cx="2533382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47" y="4705733"/>
              <a:ext cx="2533382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012244" y="4452657"/>
            <a:ext cx="2988689" cy="2276140"/>
            <a:chOff x="3099841" y="4466138"/>
            <a:chExt cx="2988689" cy="2276140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841" y="4645527"/>
              <a:ext cx="2988689" cy="2096751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3728578" y="446613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88752" y="1904413"/>
            <a:ext cx="424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 :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80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22222" r="-15556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13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l’UPMC, Paris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 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smtClean="0">
                <a:solidFill>
                  <a:schemeClr val="accent1"/>
                </a:solidFill>
              </a:rPr>
              <a:t>LKB, Paris)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au centre de Montrouge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261330"/>
            <a:ext cx="9144000" cy="16492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305269"/>
            <a:ext cx="9144000" cy="19650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50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4" y="1842506"/>
            <a:ext cx="4498122" cy="2315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214" t="-2222" r="-23214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78664" y="4445093"/>
            <a:ext cx="2533382" cy="2257887"/>
            <a:chOff x="278647" y="4432098"/>
            <a:chExt cx="2533382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47" y="4705733"/>
              <a:ext cx="2533382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012244" y="4452657"/>
            <a:ext cx="2988689" cy="2276140"/>
            <a:chOff x="3099841" y="4466138"/>
            <a:chExt cx="2988689" cy="2276140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841" y="4645527"/>
              <a:ext cx="2988689" cy="2096751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3728578" y="446613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6425706" y="4445093"/>
            <a:ext cx="2837448" cy="2264645"/>
            <a:chOff x="6331970" y="4445914"/>
            <a:chExt cx="2837448" cy="226464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970" y="4726307"/>
              <a:ext cx="2533382" cy="1984252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6362064" y="4445914"/>
              <a:ext cx="2807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 + 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88752" y="1904413"/>
            <a:ext cx="424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 :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80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lus 12"/>
          <p:cNvSpPr/>
          <p:nvPr/>
        </p:nvSpPr>
        <p:spPr>
          <a:xfrm>
            <a:off x="2521652" y="5235209"/>
            <a:ext cx="540000" cy="540000"/>
          </a:xfrm>
          <a:prstGeom prst="mathPlus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5920792" y="5279597"/>
            <a:ext cx="535008" cy="432000"/>
          </a:xfrm>
          <a:prstGeom prst="mathEqual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22222" r="-15556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33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677641" y="838200"/>
            <a:ext cx="623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faible taille des oscillateurs nécessite un miroir de </a:t>
            </a:r>
            <a:r>
              <a:rPr lang="fr-FR" b="1" dirty="0" smtClean="0">
                <a:solidFill>
                  <a:schemeClr val="tx2"/>
                </a:solidFill>
              </a:rPr>
              <a:t>faible rayon de courbure.</a:t>
            </a:r>
            <a:r>
              <a:rPr lang="fr-FR" dirty="0" smtClean="0">
                <a:solidFill>
                  <a:schemeClr val="tx2"/>
                </a:solidFill>
              </a:rPr>
              <a:t> </a:t>
            </a:r>
            <a:endParaRPr lang="fr-FR" b="1" dirty="0" smtClean="0">
              <a:solidFill>
                <a:schemeClr val="tx2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8" y="883210"/>
            <a:ext cx="2300563" cy="1728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2677641" y="1503193"/>
            <a:ext cx="6581062" cy="1526584"/>
            <a:chOff x="228599" y="1432555"/>
            <a:chExt cx="6581062" cy="1526584"/>
          </a:xfrm>
        </p:grpSpPr>
        <p:grpSp>
          <p:nvGrpSpPr>
            <p:cNvPr id="2" name="Groupe 1"/>
            <p:cNvGrpSpPr/>
            <p:nvPr/>
          </p:nvGrpSpPr>
          <p:grpSpPr>
            <a:xfrm>
              <a:off x="228599" y="1432555"/>
              <a:ext cx="6264064" cy="1526584"/>
              <a:chOff x="228600" y="1178659"/>
              <a:chExt cx="6264064" cy="1526584"/>
            </a:xfrm>
          </p:grpSpPr>
          <p:pic>
            <p:nvPicPr>
              <p:cNvPr id="9" name="Picture 31" descr="photoablatio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42" y="1272286"/>
                <a:ext cx="3420109" cy="1045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228600" y="1178659"/>
                <a:ext cx="11874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Laser CO</a:t>
                </a:r>
                <a:r>
                  <a:rPr lang="fr-FR" baseline="-25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pulsé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01482" y="1892060"/>
                <a:ext cx="84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Silice</a:t>
                </a:r>
                <a:endParaRPr lang="fr-FR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36065" y="2335911"/>
                <a:ext cx="117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Tirs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048597" y="2319871"/>
                <a:ext cx="242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Sublimation &amp; Fusion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90" y="1395878"/>
                <a:ext cx="1881074" cy="921813"/>
              </a:xfrm>
              <a:prstGeom prst="rect">
                <a:avLst/>
              </a:prstGeom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4387850" y="2578943"/>
              <a:ext cx="2421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Miroir de Bragg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4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/>
          <p:cNvSpPr txBox="1"/>
          <p:nvPr/>
        </p:nvSpPr>
        <p:spPr>
          <a:xfrm>
            <a:off x="223287" y="5775805"/>
            <a:ext cx="259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 </a:t>
            </a:r>
            <a:r>
              <a:rPr lang="fr-FR" b="1" dirty="0" smtClean="0">
                <a:solidFill>
                  <a:schemeClr val="tx2"/>
                </a:solidFill>
              </a:rPr>
              <a:t>oscillateur</a:t>
            </a:r>
            <a:r>
              <a:rPr lang="fr-FR" dirty="0" smtClean="0">
                <a:solidFill>
                  <a:schemeClr val="tx2"/>
                </a:solidFill>
              </a:rPr>
              <a:t>...</a:t>
            </a:r>
            <a:endParaRPr lang="fr-FR" b="1" dirty="0" smtClean="0">
              <a:solidFill>
                <a:schemeClr val="tx2"/>
              </a:solidFill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677641" y="838200"/>
            <a:ext cx="623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faible taille des oscillateurs nécessite un miroir de </a:t>
            </a:r>
            <a:r>
              <a:rPr lang="fr-FR" b="1" dirty="0" smtClean="0">
                <a:solidFill>
                  <a:schemeClr val="tx2"/>
                </a:solidFill>
              </a:rPr>
              <a:t>faible rayon de courbure.</a:t>
            </a:r>
            <a:r>
              <a:rPr lang="fr-FR" dirty="0" smtClean="0">
                <a:solidFill>
                  <a:schemeClr val="tx2"/>
                </a:solidFill>
              </a:rPr>
              <a:t> </a:t>
            </a:r>
            <a:endParaRPr lang="fr-FR" b="1" dirty="0" smtClean="0">
              <a:solidFill>
                <a:schemeClr val="tx2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8" y="883210"/>
            <a:ext cx="2300563" cy="1728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4339" r="15280" b="17249"/>
          <a:stretch/>
        </p:blipFill>
        <p:spPr>
          <a:xfrm>
            <a:off x="223287" y="3194588"/>
            <a:ext cx="2599298" cy="2535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2677641" y="1503193"/>
            <a:ext cx="6581062" cy="1526584"/>
            <a:chOff x="228599" y="1432555"/>
            <a:chExt cx="6581062" cy="1526584"/>
          </a:xfrm>
        </p:grpSpPr>
        <p:grpSp>
          <p:nvGrpSpPr>
            <p:cNvPr id="2" name="Groupe 1"/>
            <p:cNvGrpSpPr/>
            <p:nvPr/>
          </p:nvGrpSpPr>
          <p:grpSpPr>
            <a:xfrm>
              <a:off x="228599" y="1432555"/>
              <a:ext cx="6264064" cy="1526584"/>
              <a:chOff x="228600" y="1178659"/>
              <a:chExt cx="6264064" cy="1526584"/>
            </a:xfrm>
          </p:grpSpPr>
          <p:pic>
            <p:nvPicPr>
              <p:cNvPr id="9" name="Picture 31" descr="photoablation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42" y="1272286"/>
                <a:ext cx="3420109" cy="1045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228600" y="1178659"/>
                <a:ext cx="11874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Laser CO</a:t>
                </a:r>
                <a:r>
                  <a:rPr lang="fr-FR" baseline="-25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pulsé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01482" y="1892060"/>
                <a:ext cx="84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Silice</a:t>
                </a:r>
                <a:endParaRPr lang="fr-FR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36065" y="2335911"/>
                <a:ext cx="117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Tirs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048597" y="2319871"/>
                <a:ext cx="242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Sublimation &amp; Fusion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90" y="1395878"/>
                <a:ext cx="1881074" cy="921813"/>
              </a:xfrm>
              <a:prstGeom prst="rect">
                <a:avLst/>
              </a:prstGeom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4387850" y="2578943"/>
              <a:ext cx="2421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Miroir de Bragg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77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/>
          <p:cNvSpPr txBox="1"/>
          <p:nvPr/>
        </p:nvSpPr>
        <p:spPr>
          <a:xfrm>
            <a:off x="223287" y="5775805"/>
            <a:ext cx="259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 </a:t>
            </a:r>
            <a:r>
              <a:rPr lang="fr-FR" b="1" dirty="0" smtClean="0">
                <a:solidFill>
                  <a:schemeClr val="tx2"/>
                </a:solidFill>
              </a:rPr>
              <a:t>oscillateur</a:t>
            </a:r>
            <a:r>
              <a:rPr lang="fr-FR" dirty="0" smtClean="0">
                <a:solidFill>
                  <a:schemeClr val="tx2"/>
                </a:solidFill>
              </a:rPr>
              <a:t>...</a:t>
            </a:r>
            <a:endParaRPr lang="fr-FR" b="1" dirty="0" smtClean="0">
              <a:solidFill>
                <a:schemeClr val="tx2"/>
              </a:solidFill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677641" y="838200"/>
            <a:ext cx="623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faible taille des oscillateurs nécessite un miroir de </a:t>
            </a:r>
            <a:r>
              <a:rPr lang="fr-FR" b="1" dirty="0" smtClean="0">
                <a:solidFill>
                  <a:schemeClr val="tx2"/>
                </a:solidFill>
              </a:rPr>
              <a:t>faible rayon de courbure.</a:t>
            </a:r>
            <a:r>
              <a:rPr lang="fr-FR" dirty="0" smtClean="0">
                <a:solidFill>
                  <a:schemeClr val="tx2"/>
                </a:solidFill>
              </a:rPr>
              <a:t> </a:t>
            </a:r>
            <a:endParaRPr lang="fr-FR" b="1" dirty="0" smtClean="0">
              <a:solidFill>
                <a:schemeClr val="tx2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8" y="883210"/>
            <a:ext cx="2300563" cy="1728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4339" r="15280" b="17249"/>
          <a:stretch/>
        </p:blipFill>
        <p:spPr>
          <a:xfrm>
            <a:off x="223287" y="3194588"/>
            <a:ext cx="2599298" cy="2535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r="36106" b="15000"/>
          <a:stretch/>
        </p:blipFill>
        <p:spPr>
          <a:xfrm>
            <a:off x="3058865" y="3194588"/>
            <a:ext cx="22180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2677641" y="1503193"/>
            <a:ext cx="6581062" cy="1526584"/>
            <a:chOff x="228599" y="1432555"/>
            <a:chExt cx="6581062" cy="1526584"/>
          </a:xfrm>
        </p:grpSpPr>
        <p:grpSp>
          <p:nvGrpSpPr>
            <p:cNvPr id="2" name="Groupe 1"/>
            <p:cNvGrpSpPr/>
            <p:nvPr/>
          </p:nvGrpSpPr>
          <p:grpSpPr>
            <a:xfrm>
              <a:off x="228599" y="1432555"/>
              <a:ext cx="6264064" cy="1526584"/>
              <a:chOff x="228600" y="1178659"/>
              <a:chExt cx="6264064" cy="1526584"/>
            </a:xfrm>
          </p:grpSpPr>
          <p:pic>
            <p:nvPicPr>
              <p:cNvPr id="9" name="Picture 31" descr="photoablation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42" y="1272286"/>
                <a:ext cx="3420109" cy="1045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228600" y="1178659"/>
                <a:ext cx="11874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Laser CO</a:t>
                </a:r>
                <a:r>
                  <a:rPr lang="fr-FR" baseline="-25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pulsé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01482" y="1892060"/>
                <a:ext cx="84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Silice</a:t>
                </a:r>
                <a:endParaRPr lang="fr-FR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36065" y="2335911"/>
                <a:ext cx="117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Tirs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048597" y="2319871"/>
                <a:ext cx="242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Sublimation &amp; Fusion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90" y="1395878"/>
                <a:ext cx="1881074" cy="921813"/>
              </a:xfrm>
              <a:prstGeom prst="rect">
                <a:avLst/>
              </a:prstGeom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4387850" y="2578943"/>
              <a:ext cx="2421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Miroir de Bragg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3058865" y="577580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 </a:t>
            </a:r>
            <a:r>
              <a:rPr lang="fr-FR" b="1" dirty="0">
                <a:solidFill>
                  <a:schemeClr val="tx2"/>
                </a:solidFill>
              </a:rPr>
              <a:t>miroir d’entrée</a:t>
            </a:r>
            <a:r>
              <a:rPr lang="fr-FR" dirty="0">
                <a:solidFill>
                  <a:schemeClr val="tx2"/>
                </a:solidFill>
              </a:rPr>
              <a:t>…	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65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/>
          <p:cNvSpPr txBox="1"/>
          <p:nvPr/>
        </p:nvSpPr>
        <p:spPr>
          <a:xfrm>
            <a:off x="223287" y="5775805"/>
            <a:ext cx="259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 </a:t>
            </a:r>
            <a:r>
              <a:rPr lang="fr-FR" b="1" dirty="0" smtClean="0">
                <a:solidFill>
                  <a:schemeClr val="tx2"/>
                </a:solidFill>
              </a:rPr>
              <a:t>oscillateur</a:t>
            </a:r>
            <a:r>
              <a:rPr lang="fr-FR" dirty="0" smtClean="0">
                <a:solidFill>
                  <a:schemeClr val="tx2"/>
                </a:solidFill>
              </a:rPr>
              <a:t>...</a:t>
            </a:r>
            <a:endParaRPr lang="fr-FR" b="1" dirty="0" smtClean="0">
              <a:solidFill>
                <a:schemeClr val="tx2"/>
              </a:solidFill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677641" y="838200"/>
            <a:ext cx="623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faible taille des oscillateurs nécessite un miroir de </a:t>
            </a:r>
            <a:r>
              <a:rPr lang="fr-FR" b="1" dirty="0" smtClean="0">
                <a:solidFill>
                  <a:schemeClr val="tx2"/>
                </a:solidFill>
              </a:rPr>
              <a:t>faible rayon de courbure.</a:t>
            </a:r>
            <a:r>
              <a:rPr lang="fr-FR" dirty="0" smtClean="0">
                <a:solidFill>
                  <a:schemeClr val="tx2"/>
                </a:solidFill>
              </a:rPr>
              <a:t> </a:t>
            </a:r>
            <a:endParaRPr lang="fr-FR" b="1" dirty="0" smtClean="0">
              <a:solidFill>
                <a:schemeClr val="tx2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8" y="883210"/>
            <a:ext cx="2300563" cy="1728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4339" r="15280" b="17249"/>
          <a:stretch/>
        </p:blipFill>
        <p:spPr>
          <a:xfrm>
            <a:off x="223287" y="3194588"/>
            <a:ext cx="2599298" cy="2535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r="36106" b="15000"/>
          <a:stretch/>
        </p:blipFill>
        <p:spPr>
          <a:xfrm>
            <a:off x="3058865" y="3194588"/>
            <a:ext cx="22180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20" y="3194588"/>
            <a:ext cx="33868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2677641" y="1503193"/>
            <a:ext cx="6581062" cy="1526584"/>
            <a:chOff x="228599" y="1432555"/>
            <a:chExt cx="6581062" cy="1526584"/>
          </a:xfrm>
        </p:grpSpPr>
        <p:grpSp>
          <p:nvGrpSpPr>
            <p:cNvPr id="2" name="Groupe 1"/>
            <p:cNvGrpSpPr/>
            <p:nvPr/>
          </p:nvGrpSpPr>
          <p:grpSpPr>
            <a:xfrm>
              <a:off x="228599" y="1432555"/>
              <a:ext cx="6264064" cy="1526584"/>
              <a:chOff x="228600" y="1178659"/>
              <a:chExt cx="6264064" cy="1526584"/>
            </a:xfrm>
          </p:grpSpPr>
          <p:pic>
            <p:nvPicPr>
              <p:cNvPr id="9" name="Picture 31" descr="photoablation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42" y="1272286"/>
                <a:ext cx="3420109" cy="1045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228600" y="1178659"/>
                <a:ext cx="11874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Laser CO</a:t>
                </a:r>
                <a:r>
                  <a:rPr lang="fr-FR" baseline="-25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pulsé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01482" y="1892060"/>
                <a:ext cx="84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Silice</a:t>
                </a:r>
                <a:endParaRPr lang="fr-FR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36065" y="2335911"/>
                <a:ext cx="117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Tirs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048597" y="2319871"/>
                <a:ext cx="242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Sublimation &amp; Fusion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90" y="1395878"/>
                <a:ext cx="1881074" cy="921813"/>
              </a:xfrm>
              <a:prstGeom prst="rect">
                <a:avLst/>
              </a:prstGeom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4387850" y="2578943"/>
              <a:ext cx="2421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Miroir de Bragg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513220" y="5775805"/>
                <a:ext cx="3386874" cy="944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chemeClr val="tx2"/>
                    </a:solidFill>
                  </a:rPr>
                  <a:t>Pour </a:t>
                </a:r>
                <a:r>
                  <a:rPr lang="fr-FR" dirty="0">
                    <a:solidFill>
                      <a:schemeClr val="tx2"/>
                    </a:solidFill>
                  </a:rPr>
                  <a:t>une </a:t>
                </a:r>
                <a:r>
                  <a:rPr lang="fr-FR" b="1" dirty="0">
                    <a:solidFill>
                      <a:schemeClr val="tx2"/>
                    </a:solidFill>
                  </a:rPr>
                  <a:t>cavité optomécanique </a:t>
                </a:r>
                <a:r>
                  <a:rPr lang="fr-FR" dirty="0">
                    <a:solidFill>
                      <a:schemeClr val="tx2"/>
                    </a:solidFill>
                  </a:rPr>
                  <a:t>en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cryogénie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30 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mK</m:t>
                      </m:r>
                      <m:r>
                        <a:rPr lang="fr-FR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≈200 </m:t>
                      </m:r>
                      <m:r>
                        <a:rPr lang="fr-FR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220" y="5775805"/>
                <a:ext cx="3386874" cy="944041"/>
              </a:xfrm>
              <a:prstGeom prst="rect">
                <a:avLst/>
              </a:prstGeom>
              <a:blipFill rotWithShape="0">
                <a:blip r:embed="rId9"/>
                <a:stretch>
                  <a:fillRect l="-1439" t="-3226" b="-25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3058865" y="577580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 </a:t>
            </a:r>
            <a:r>
              <a:rPr lang="fr-FR" b="1" dirty="0">
                <a:solidFill>
                  <a:schemeClr val="tx2"/>
                </a:solidFill>
              </a:rPr>
              <a:t>miroir d’entrée</a:t>
            </a:r>
            <a:r>
              <a:rPr lang="fr-FR" dirty="0">
                <a:solidFill>
                  <a:schemeClr val="tx2"/>
                </a:solidFill>
              </a:rPr>
              <a:t>…	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65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02" y="5088370"/>
            <a:ext cx="327231" cy="823878"/>
          </a:xfrm>
          <a:prstGeom prst="rect">
            <a:avLst/>
          </a:prstGeom>
        </p:spPr>
      </p:pic>
      <p:sp>
        <p:nvSpPr>
          <p:cNvPr id="46" name="ZoneTexte 45"/>
          <p:cNvSpPr txBox="1"/>
          <p:nvPr/>
        </p:nvSpPr>
        <p:spPr>
          <a:xfrm>
            <a:off x="224977" y="885340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L’</a:t>
            </a:r>
            <a:r>
              <a:rPr lang="fr-FR" b="1" dirty="0" smtClean="0">
                <a:solidFill>
                  <a:schemeClr val="tx2"/>
                </a:solidFill>
              </a:rPr>
              <a:t>intensité </a:t>
            </a:r>
            <a:r>
              <a:rPr lang="fr-FR" b="1" dirty="0" err="1" smtClean="0">
                <a:solidFill>
                  <a:schemeClr val="tx2"/>
                </a:solidFill>
              </a:rPr>
              <a:t>intracavité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smtClean="0">
                <a:solidFill>
                  <a:schemeClr val="tx2"/>
                </a:solidFill>
              </a:rPr>
              <a:t>dépend de la </a:t>
            </a:r>
            <a:r>
              <a:rPr lang="fr-FR" b="1" dirty="0" smtClean="0">
                <a:solidFill>
                  <a:schemeClr val="tx2"/>
                </a:solidFill>
              </a:rPr>
              <a:t>distance</a:t>
            </a:r>
            <a:r>
              <a:rPr lang="fr-FR" dirty="0" smtClean="0">
                <a:solidFill>
                  <a:schemeClr val="tx2"/>
                </a:solidFill>
              </a:rPr>
              <a:t> entre les deux miroirs.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94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1" y="5392873"/>
            <a:ext cx="898132" cy="2042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524" y="5088370"/>
            <a:ext cx="213512" cy="823878"/>
          </a:xfrm>
          <a:prstGeom prst="rect">
            <a:avLst/>
          </a:prstGeom>
        </p:spPr>
      </p:pic>
      <p:sp>
        <p:nvSpPr>
          <p:cNvPr id="43" name="Ellipse 42"/>
          <p:cNvSpPr/>
          <p:nvPr/>
        </p:nvSpPr>
        <p:spPr>
          <a:xfrm>
            <a:off x="2369820" y="3588324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224977" y="885340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L’</a:t>
            </a:r>
            <a:r>
              <a:rPr lang="fr-FR" b="1" dirty="0" smtClean="0">
                <a:solidFill>
                  <a:schemeClr val="tx2"/>
                </a:solidFill>
              </a:rPr>
              <a:t>intensité </a:t>
            </a:r>
            <a:r>
              <a:rPr lang="fr-FR" b="1" dirty="0" err="1" smtClean="0">
                <a:solidFill>
                  <a:schemeClr val="tx2"/>
                </a:solidFill>
              </a:rPr>
              <a:t>intracavité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smtClean="0">
                <a:solidFill>
                  <a:schemeClr val="tx2"/>
                </a:solidFill>
              </a:rPr>
              <a:t>dépend de la </a:t>
            </a:r>
            <a:r>
              <a:rPr lang="fr-FR" b="1" dirty="0" smtClean="0">
                <a:solidFill>
                  <a:schemeClr val="tx2"/>
                </a:solidFill>
              </a:rPr>
              <a:t>distance</a:t>
            </a:r>
            <a:r>
              <a:rPr lang="fr-FR" dirty="0" smtClean="0">
                <a:solidFill>
                  <a:schemeClr val="tx2"/>
                </a:solidFill>
              </a:rPr>
              <a:t> entre les deux miroirs.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02" y="5088370"/>
            <a:ext cx="327231" cy="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8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5579"/>
            <a:ext cx="843729" cy="2042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68" y="5088370"/>
            <a:ext cx="213512" cy="823878"/>
          </a:xfrm>
          <a:prstGeom prst="rect">
            <a:avLst/>
          </a:prstGeom>
        </p:spPr>
      </p:pic>
      <p:sp>
        <p:nvSpPr>
          <p:cNvPr id="43" name="Ellipse 42"/>
          <p:cNvSpPr/>
          <p:nvPr/>
        </p:nvSpPr>
        <p:spPr>
          <a:xfrm>
            <a:off x="2170024" y="2649531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224977" y="885340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L’</a:t>
            </a:r>
            <a:r>
              <a:rPr lang="fr-FR" b="1" dirty="0" smtClean="0">
                <a:solidFill>
                  <a:schemeClr val="tx2"/>
                </a:solidFill>
              </a:rPr>
              <a:t>intensité </a:t>
            </a:r>
            <a:r>
              <a:rPr lang="fr-FR" b="1" dirty="0" err="1" smtClean="0">
                <a:solidFill>
                  <a:schemeClr val="tx2"/>
                </a:solidFill>
              </a:rPr>
              <a:t>intracavité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smtClean="0">
                <a:solidFill>
                  <a:schemeClr val="tx2"/>
                </a:solidFill>
              </a:rPr>
              <a:t>dépend de la </a:t>
            </a:r>
            <a:r>
              <a:rPr lang="fr-FR" b="1" dirty="0" smtClean="0">
                <a:solidFill>
                  <a:schemeClr val="tx2"/>
                </a:solidFill>
              </a:rPr>
              <a:t>distance</a:t>
            </a:r>
            <a:r>
              <a:rPr lang="fr-FR" dirty="0" smtClean="0">
                <a:solidFill>
                  <a:schemeClr val="tx2"/>
                </a:solidFill>
              </a:rPr>
              <a:t> entre les deux miroirs.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02" y="5088370"/>
            <a:ext cx="327231" cy="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6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sp>
        <p:nvSpPr>
          <p:cNvPr id="46" name="ZoneTexte 45"/>
          <p:cNvSpPr txBox="1"/>
          <p:nvPr/>
        </p:nvSpPr>
        <p:spPr>
          <a:xfrm>
            <a:off x="224977" y="885340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L’</a:t>
            </a:r>
            <a:r>
              <a:rPr lang="fr-FR" b="1" dirty="0" smtClean="0">
                <a:solidFill>
                  <a:schemeClr val="tx2"/>
                </a:solidFill>
              </a:rPr>
              <a:t>intensité </a:t>
            </a:r>
            <a:r>
              <a:rPr lang="fr-FR" b="1" dirty="0" err="1" smtClean="0">
                <a:solidFill>
                  <a:schemeClr val="tx2"/>
                </a:solidFill>
              </a:rPr>
              <a:t>intracavité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smtClean="0">
                <a:solidFill>
                  <a:schemeClr val="tx2"/>
                </a:solidFill>
              </a:rPr>
              <a:t>dépend de la </a:t>
            </a:r>
            <a:r>
              <a:rPr lang="fr-FR" b="1" dirty="0" smtClean="0">
                <a:solidFill>
                  <a:schemeClr val="tx2"/>
                </a:solidFill>
              </a:rPr>
              <a:t>distance</a:t>
            </a:r>
            <a:r>
              <a:rPr lang="fr-FR" dirty="0" smtClean="0">
                <a:solidFill>
                  <a:schemeClr val="tx2"/>
                </a:solidFill>
              </a:rPr>
              <a:t> entre les deux miroirs.</a:t>
            </a:r>
            <a:endParaRPr lang="fr-FR" b="1" dirty="0">
              <a:solidFill>
                <a:schemeClr val="tx2"/>
              </a:solidFill>
            </a:endParaRPr>
          </a:p>
        </p:txBody>
      </p:sp>
      <p:grpSp>
        <p:nvGrpSpPr>
          <p:cNvPr id="20" name="Groupe 19"/>
          <p:cNvGrpSpPr/>
          <p:nvPr/>
        </p:nvGrpSpPr>
        <p:grpSpPr>
          <a:xfrm>
            <a:off x="4530697" y="883410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p:sp>
        <p:nvSpPr>
          <p:cNvPr id="68" name="ZoneTexte 67"/>
          <p:cNvSpPr txBox="1"/>
          <p:nvPr/>
        </p:nvSpPr>
        <p:spPr>
          <a:xfrm>
            <a:off x="3793254" y="3132092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2"/>
                </a:solidFill>
              </a:rPr>
              <a:t>Le </a:t>
            </a:r>
            <a:r>
              <a:rPr lang="fr-FR" b="1" dirty="0" smtClean="0">
                <a:solidFill>
                  <a:schemeClr val="tx2"/>
                </a:solidFill>
              </a:rPr>
              <a:t>couplage optomécanique </a:t>
            </a:r>
            <a:r>
              <a:rPr lang="fr-FR" dirty="0" smtClean="0">
                <a:solidFill>
                  <a:schemeClr val="tx2"/>
                </a:solidFill>
              </a:rPr>
              <a:t>lie les </a:t>
            </a:r>
            <a:r>
              <a:rPr lang="fr-FR" b="1" dirty="0" smtClean="0">
                <a:solidFill>
                  <a:schemeClr val="tx2"/>
                </a:solidFill>
              </a:rPr>
              <a:t>déplacements</a:t>
            </a:r>
            <a:r>
              <a:rPr lang="fr-FR" dirty="0" smtClean="0">
                <a:solidFill>
                  <a:schemeClr val="tx2"/>
                </a:solidFill>
              </a:rPr>
              <a:t> du miroir et l’</a:t>
            </a:r>
            <a:r>
              <a:rPr lang="fr-FR" b="1" dirty="0" smtClean="0">
                <a:solidFill>
                  <a:schemeClr val="tx2"/>
                </a:solidFill>
              </a:rPr>
              <a:t>intensité </a:t>
            </a:r>
            <a:r>
              <a:rPr lang="fr-FR" b="1" dirty="0" err="1" smtClean="0">
                <a:solidFill>
                  <a:schemeClr val="tx2"/>
                </a:solidFill>
              </a:rPr>
              <a:t>intracavité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smtClean="0">
                <a:solidFill>
                  <a:schemeClr val="tx2"/>
                </a:solidFill>
              </a:rPr>
              <a:t>par l’intermédiaire de la </a:t>
            </a:r>
            <a:r>
              <a:rPr lang="fr-FR" b="1" dirty="0" smtClean="0">
                <a:solidFill>
                  <a:schemeClr val="tx2"/>
                </a:solidFill>
              </a:rPr>
              <a:t>pression de radiation.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02" y="5088370"/>
            <a:ext cx="327231" cy="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4530697" y="883410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/>
              <p:cNvSpPr txBox="1"/>
              <p:nvPr/>
            </p:nvSpPr>
            <p:spPr>
              <a:xfrm>
                <a:off x="3946785" y="4929864"/>
                <a:ext cx="1826115" cy="1130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2"/>
                    </a:solidFill>
                  </a:rPr>
                  <a:t>Ressort </a:t>
                </a:r>
                <a:r>
                  <a:rPr lang="fr-FR" b="1" dirty="0">
                    <a:solidFill>
                      <a:schemeClr val="tx2"/>
                    </a:solidFill>
                  </a:rPr>
                  <a:t>optique</a:t>
                </a:r>
              </a:p>
              <a:p>
                <a:pPr algn="ctr"/>
                <a:endParaRPr lang="fr-FR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fr-FR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 smtClean="0">
                  <a:solidFill>
                    <a:schemeClr val="tx2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ZoneTexte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785" y="4929864"/>
                <a:ext cx="1826115" cy="1130246"/>
              </a:xfrm>
              <a:prstGeom prst="rect">
                <a:avLst/>
              </a:prstGeom>
              <a:blipFill rotWithShape="0">
                <a:blip r:embed="rId11"/>
                <a:stretch>
                  <a:fillRect t="-7027" b="-16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/>
          <p:cNvSpPr txBox="1"/>
          <p:nvPr/>
        </p:nvSpPr>
        <p:spPr>
          <a:xfrm>
            <a:off x="3793254" y="3132092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2"/>
                </a:solidFill>
              </a:rPr>
              <a:t>Le </a:t>
            </a:r>
            <a:r>
              <a:rPr lang="fr-FR" b="1" dirty="0" smtClean="0">
                <a:solidFill>
                  <a:schemeClr val="tx2"/>
                </a:solidFill>
              </a:rPr>
              <a:t>couplage optomécanique </a:t>
            </a:r>
            <a:r>
              <a:rPr lang="fr-FR" dirty="0" smtClean="0">
                <a:solidFill>
                  <a:schemeClr val="tx2"/>
                </a:solidFill>
              </a:rPr>
              <a:t>lie les </a:t>
            </a:r>
            <a:r>
              <a:rPr lang="fr-FR" b="1" dirty="0" smtClean="0">
                <a:solidFill>
                  <a:schemeClr val="tx2"/>
                </a:solidFill>
              </a:rPr>
              <a:t>déplacements</a:t>
            </a:r>
            <a:r>
              <a:rPr lang="fr-FR" dirty="0" smtClean="0">
                <a:solidFill>
                  <a:schemeClr val="tx2"/>
                </a:solidFill>
              </a:rPr>
              <a:t> du miroir et l’</a:t>
            </a:r>
            <a:r>
              <a:rPr lang="fr-FR" b="1" dirty="0" smtClean="0">
                <a:solidFill>
                  <a:schemeClr val="tx2"/>
                </a:solidFill>
              </a:rPr>
              <a:t>intensité </a:t>
            </a:r>
            <a:r>
              <a:rPr lang="fr-FR" b="1" dirty="0" err="1" smtClean="0">
                <a:solidFill>
                  <a:schemeClr val="tx2"/>
                </a:solidFill>
              </a:rPr>
              <a:t>intracavité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smtClean="0">
                <a:solidFill>
                  <a:schemeClr val="tx2"/>
                </a:solidFill>
              </a:rPr>
              <a:t>par l’intermédiaire de la </a:t>
            </a:r>
            <a:r>
              <a:rPr lang="fr-FR" b="1" dirty="0" smtClean="0">
                <a:solidFill>
                  <a:schemeClr val="tx2"/>
                </a:solidFill>
              </a:rPr>
              <a:t>pression de radiation.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224977" y="885340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L’</a:t>
            </a:r>
            <a:r>
              <a:rPr lang="fr-FR" b="1" dirty="0" smtClean="0">
                <a:solidFill>
                  <a:schemeClr val="tx2"/>
                </a:solidFill>
              </a:rPr>
              <a:t>intensité </a:t>
            </a:r>
            <a:r>
              <a:rPr lang="fr-FR" b="1" dirty="0" err="1" smtClean="0">
                <a:solidFill>
                  <a:schemeClr val="tx2"/>
                </a:solidFill>
              </a:rPr>
              <a:t>intracavité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smtClean="0">
                <a:solidFill>
                  <a:schemeClr val="tx2"/>
                </a:solidFill>
              </a:rPr>
              <a:t>dépend de la </a:t>
            </a:r>
            <a:r>
              <a:rPr lang="fr-FR" b="1" dirty="0" smtClean="0">
                <a:solidFill>
                  <a:schemeClr val="tx2"/>
                </a:solidFill>
              </a:rPr>
              <a:t>distance</a:t>
            </a:r>
            <a:r>
              <a:rPr lang="fr-FR" dirty="0" smtClean="0">
                <a:solidFill>
                  <a:schemeClr val="tx2"/>
                </a:solidFill>
              </a:rPr>
              <a:t> entre les deux miroirs.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02" y="5088370"/>
            <a:ext cx="327231" cy="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8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l’UPMC, Paris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 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smtClean="0">
                <a:solidFill>
                  <a:schemeClr val="accent1"/>
                </a:solidFill>
              </a:rPr>
              <a:t>LKB, Paris)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au centre de Montrouge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261330"/>
            <a:ext cx="9144000" cy="16492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5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sp>
        <p:nvSpPr>
          <p:cNvPr id="61" name="ZoneTexte 60"/>
          <p:cNvSpPr txBox="1"/>
          <p:nvPr/>
        </p:nvSpPr>
        <p:spPr>
          <a:xfrm rot="3626702">
            <a:off x="6975454" y="1579410"/>
            <a:ext cx="88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R</a:t>
            </a:r>
            <a:r>
              <a:rPr lang="fr-FR" b="1" dirty="0" smtClean="0">
                <a:solidFill>
                  <a:schemeClr val="tx2"/>
                </a:solidFill>
              </a:rPr>
              <a:t>etard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4530697" y="883410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/>
              <p:cNvSpPr txBox="1"/>
              <p:nvPr/>
            </p:nvSpPr>
            <p:spPr>
              <a:xfrm>
                <a:off x="3946785" y="4929864"/>
                <a:ext cx="1826115" cy="1130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2"/>
                    </a:solidFill>
                  </a:rPr>
                  <a:t>Ressort </a:t>
                </a:r>
                <a:r>
                  <a:rPr lang="fr-FR" b="1" dirty="0">
                    <a:solidFill>
                      <a:schemeClr val="tx2"/>
                    </a:solidFill>
                  </a:rPr>
                  <a:t>optique</a:t>
                </a:r>
              </a:p>
              <a:p>
                <a:pPr algn="ctr"/>
                <a:endParaRPr lang="fr-FR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fr-FR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 smtClean="0">
                  <a:solidFill>
                    <a:schemeClr val="tx2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ZoneTexte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785" y="4929864"/>
                <a:ext cx="1826115" cy="1130246"/>
              </a:xfrm>
              <a:prstGeom prst="rect">
                <a:avLst/>
              </a:prstGeom>
              <a:blipFill rotWithShape="0">
                <a:blip r:embed="rId11"/>
                <a:stretch>
                  <a:fillRect t="-7027" b="-16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ZoneTexte 67"/>
          <p:cNvSpPr txBox="1"/>
          <p:nvPr/>
        </p:nvSpPr>
        <p:spPr>
          <a:xfrm>
            <a:off x="3793254" y="3132092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2"/>
                </a:solidFill>
              </a:rPr>
              <a:t>Le </a:t>
            </a:r>
            <a:r>
              <a:rPr lang="fr-FR" b="1" dirty="0" smtClean="0">
                <a:solidFill>
                  <a:schemeClr val="tx2"/>
                </a:solidFill>
              </a:rPr>
              <a:t>couplage optomécanique </a:t>
            </a:r>
            <a:r>
              <a:rPr lang="fr-FR" dirty="0" smtClean="0">
                <a:solidFill>
                  <a:schemeClr val="tx2"/>
                </a:solidFill>
              </a:rPr>
              <a:t>lie les </a:t>
            </a:r>
            <a:r>
              <a:rPr lang="fr-FR" b="1" dirty="0" smtClean="0">
                <a:solidFill>
                  <a:schemeClr val="tx2"/>
                </a:solidFill>
              </a:rPr>
              <a:t>déplacements</a:t>
            </a:r>
            <a:r>
              <a:rPr lang="fr-FR" dirty="0" smtClean="0">
                <a:solidFill>
                  <a:schemeClr val="tx2"/>
                </a:solidFill>
              </a:rPr>
              <a:t> du miroir et l’</a:t>
            </a:r>
            <a:r>
              <a:rPr lang="fr-FR" b="1" dirty="0" smtClean="0">
                <a:solidFill>
                  <a:schemeClr val="tx2"/>
                </a:solidFill>
              </a:rPr>
              <a:t>intensité </a:t>
            </a:r>
            <a:r>
              <a:rPr lang="fr-FR" b="1" dirty="0" err="1" smtClean="0">
                <a:solidFill>
                  <a:schemeClr val="tx2"/>
                </a:solidFill>
              </a:rPr>
              <a:t>intracavité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smtClean="0">
                <a:solidFill>
                  <a:schemeClr val="tx2"/>
                </a:solidFill>
              </a:rPr>
              <a:t>par l’intermédiaire de la </a:t>
            </a:r>
            <a:r>
              <a:rPr lang="fr-FR" b="1" dirty="0" smtClean="0">
                <a:solidFill>
                  <a:schemeClr val="tx2"/>
                </a:solidFill>
              </a:rPr>
              <a:t>pression de radiation.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224977" y="885340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L’</a:t>
            </a:r>
            <a:r>
              <a:rPr lang="fr-FR" b="1" dirty="0" smtClean="0">
                <a:solidFill>
                  <a:schemeClr val="tx2"/>
                </a:solidFill>
              </a:rPr>
              <a:t>intensité </a:t>
            </a:r>
            <a:r>
              <a:rPr lang="fr-FR" b="1" dirty="0" err="1" smtClean="0">
                <a:solidFill>
                  <a:schemeClr val="tx2"/>
                </a:solidFill>
              </a:rPr>
              <a:t>intracavité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smtClean="0">
                <a:solidFill>
                  <a:schemeClr val="tx2"/>
                </a:solidFill>
              </a:rPr>
              <a:t>dépend de la </a:t>
            </a:r>
            <a:r>
              <a:rPr lang="fr-FR" b="1" dirty="0" smtClean="0">
                <a:solidFill>
                  <a:schemeClr val="tx2"/>
                </a:solidFill>
              </a:rPr>
              <a:t>distance</a:t>
            </a:r>
            <a:r>
              <a:rPr lang="fr-FR" dirty="0" smtClean="0">
                <a:solidFill>
                  <a:schemeClr val="tx2"/>
                </a:solidFill>
              </a:rPr>
              <a:t> entre les deux miroirs.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02" y="5088370"/>
            <a:ext cx="327231" cy="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12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sp>
        <p:nvSpPr>
          <p:cNvPr id="61" name="ZoneTexte 60"/>
          <p:cNvSpPr txBox="1"/>
          <p:nvPr/>
        </p:nvSpPr>
        <p:spPr>
          <a:xfrm rot="3626702">
            <a:off x="6975454" y="1579410"/>
            <a:ext cx="88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R</a:t>
            </a:r>
            <a:r>
              <a:rPr lang="fr-FR" b="1" dirty="0" smtClean="0">
                <a:solidFill>
                  <a:schemeClr val="tx2"/>
                </a:solidFill>
              </a:rPr>
              <a:t>etard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4530697" y="883410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/>
              <p:cNvSpPr txBox="1"/>
              <p:nvPr/>
            </p:nvSpPr>
            <p:spPr>
              <a:xfrm>
                <a:off x="3946785" y="4929864"/>
                <a:ext cx="1826115" cy="1130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2"/>
                    </a:solidFill>
                  </a:rPr>
                  <a:t>Ressort </a:t>
                </a:r>
                <a:r>
                  <a:rPr lang="fr-FR" b="1" dirty="0">
                    <a:solidFill>
                      <a:schemeClr val="tx2"/>
                    </a:solidFill>
                  </a:rPr>
                  <a:t>optique</a:t>
                </a:r>
              </a:p>
              <a:p>
                <a:pPr algn="ctr"/>
                <a:endParaRPr lang="fr-FR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fr-FR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 smtClean="0">
                  <a:solidFill>
                    <a:schemeClr val="tx2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ZoneTexte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785" y="4929864"/>
                <a:ext cx="1826115" cy="1130246"/>
              </a:xfrm>
              <a:prstGeom prst="rect">
                <a:avLst/>
              </a:prstGeom>
              <a:blipFill rotWithShape="0">
                <a:blip r:embed="rId11"/>
                <a:stretch>
                  <a:fillRect t="-7027" b="-16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/>
          <p:nvPr/>
        </p:nvGrpSpPr>
        <p:grpSpPr>
          <a:xfrm>
            <a:off x="6110466" y="4929864"/>
            <a:ext cx="2797713" cy="1130246"/>
            <a:chOff x="6110466" y="4929864"/>
            <a:chExt cx="2797713" cy="1130246"/>
          </a:xfrm>
        </p:grpSpPr>
        <p:sp>
          <p:nvSpPr>
            <p:cNvPr id="63" name="ZoneTexte 62"/>
            <p:cNvSpPr txBox="1"/>
            <p:nvPr/>
          </p:nvSpPr>
          <p:spPr>
            <a:xfrm>
              <a:off x="6110466" y="5310321"/>
              <a:ext cx="88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2"/>
                  </a:solidFill>
                </a:rPr>
                <a:t>R</a:t>
              </a:r>
              <a:r>
                <a:rPr lang="fr-FR" b="1" dirty="0" smtClean="0">
                  <a:solidFill>
                    <a:schemeClr val="tx2"/>
                  </a:solidFill>
                </a:rPr>
                <a:t>etard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7543062" y="4929864"/>
                  <a:ext cx="1365117" cy="1130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tx2"/>
                      </a:solidFill>
                    </a:rPr>
                    <a:t>Friction froide</a:t>
                  </a:r>
                </a:p>
                <a:p>
                  <a:endParaRPr lang="fr-FR" i="1" dirty="0" smtClean="0">
                    <a:solidFill>
                      <a:schemeClr val="tx2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∝−</m:t>
                        </m:r>
                        <m:r>
                          <a:rPr lang="fr-F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fr-FR" b="0" dirty="0" smtClean="0">
                    <a:solidFill>
                      <a:schemeClr val="tx2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ZoneTexte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062" y="4929864"/>
                  <a:ext cx="1365117" cy="11302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375" t="-7027" r="-9821" b="-162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Connecteur droit avec flèche 66"/>
            <p:cNvCxnSpPr>
              <a:stCxn id="63" idx="3"/>
              <a:endCxn id="65" idx="1"/>
            </p:cNvCxnSpPr>
            <p:nvPr/>
          </p:nvCxnSpPr>
          <p:spPr>
            <a:xfrm>
              <a:off x="6999971" y="5494987"/>
              <a:ext cx="543091" cy="0"/>
            </a:xfrm>
            <a:prstGeom prst="straightConnector1">
              <a:avLst/>
            </a:prstGeom>
            <a:ln w="25400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ZoneTexte 67"/>
          <p:cNvSpPr txBox="1"/>
          <p:nvPr/>
        </p:nvSpPr>
        <p:spPr>
          <a:xfrm>
            <a:off x="3793254" y="3132092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2"/>
                </a:solidFill>
              </a:rPr>
              <a:t>Le </a:t>
            </a:r>
            <a:r>
              <a:rPr lang="fr-FR" b="1" dirty="0" smtClean="0">
                <a:solidFill>
                  <a:schemeClr val="tx2"/>
                </a:solidFill>
              </a:rPr>
              <a:t>couplage optomécanique </a:t>
            </a:r>
            <a:r>
              <a:rPr lang="fr-FR" dirty="0" smtClean="0">
                <a:solidFill>
                  <a:schemeClr val="tx2"/>
                </a:solidFill>
              </a:rPr>
              <a:t>lie les </a:t>
            </a:r>
            <a:r>
              <a:rPr lang="fr-FR" b="1" dirty="0" smtClean="0">
                <a:solidFill>
                  <a:schemeClr val="tx2"/>
                </a:solidFill>
              </a:rPr>
              <a:t>déplacements</a:t>
            </a:r>
            <a:r>
              <a:rPr lang="fr-FR" dirty="0" smtClean="0">
                <a:solidFill>
                  <a:schemeClr val="tx2"/>
                </a:solidFill>
              </a:rPr>
              <a:t> du miroir et l’</a:t>
            </a:r>
            <a:r>
              <a:rPr lang="fr-FR" b="1" dirty="0" smtClean="0">
                <a:solidFill>
                  <a:schemeClr val="tx2"/>
                </a:solidFill>
              </a:rPr>
              <a:t>intensité </a:t>
            </a:r>
            <a:r>
              <a:rPr lang="fr-FR" b="1" dirty="0" err="1" smtClean="0">
                <a:solidFill>
                  <a:schemeClr val="tx2"/>
                </a:solidFill>
              </a:rPr>
              <a:t>intracavité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smtClean="0">
                <a:solidFill>
                  <a:schemeClr val="tx2"/>
                </a:solidFill>
              </a:rPr>
              <a:t>par l’intermédiaire de la </a:t>
            </a:r>
            <a:r>
              <a:rPr lang="fr-FR" b="1" dirty="0" smtClean="0">
                <a:solidFill>
                  <a:schemeClr val="tx2"/>
                </a:solidFill>
              </a:rPr>
              <a:t>pression de radiation.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58" name="Image 5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66" name="ZoneTexte 65"/>
          <p:cNvSpPr txBox="1"/>
          <p:nvPr/>
        </p:nvSpPr>
        <p:spPr>
          <a:xfrm>
            <a:off x="224977" y="885340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L’</a:t>
            </a:r>
            <a:r>
              <a:rPr lang="fr-FR" b="1" dirty="0" smtClean="0">
                <a:solidFill>
                  <a:schemeClr val="tx2"/>
                </a:solidFill>
              </a:rPr>
              <a:t>intensité </a:t>
            </a:r>
            <a:r>
              <a:rPr lang="fr-FR" b="1" dirty="0" err="1" smtClean="0">
                <a:solidFill>
                  <a:schemeClr val="tx2"/>
                </a:solidFill>
              </a:rPr>
              <a:t>intracavité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smtClean="0">
                <a:solidFill>
                  <a:schemeClr val="tx2"/>
                </a:solidFill>
              </a:rPr>
              <a:t>dépend de la </a:t>
            </a:r>
            <a:r>
              <a:rPr lang="fr-FR" b="1" dirty="0" smtClean="0">
                <a:solidFill>
                  <a:schemeClr val="tx2"/>
                </a:solidFill>
              </a:rPr>
              <a:t>distance</a:t>
            </a:r>
            <a:r>
              <a:rPr lang="fr-FR" dirty="0" smtClean="0">
                <a:solidFill>
                  <a:schemeClr val="tx2"/>
                </a:solidFill>
              </a:rPr>
              <a:t> entre les deux miroirs.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69" name="Ellipse 68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0" name="Image 6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71" name="Image 7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72" name="Image 7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73" name="Image 7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74" name="Image 7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02" y="5088370"/>
            <a:ext cx="327231" cy="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4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47" y="1427491"/>
            <a:ext cx="4500881" cy="2853878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mesure des déplacements permet d’appliquer une </a:t>
            </a:r>
            <a:r>
              <a:rPr lang="fr-FR" b="1" dirty="0" smtClean="0">
                <a:solidFill>
                  <a:schemeClr val="tx2"/>
                </a:solidFill>
              </a:rPr>
              <a:t>force de frottement visqueux</a:t>
            </a:r>
            <a:r>
              <a:rPr lang="fr-FR" dirty="0" smtClean="0">
                <a:solidFill>
                  <a:schemeClr val="tx2"/>
                </a:solidFill>
              </a:rPr>
              <a:t> qui </a:t>
            </a:r>
            <a:r>
              <a:rPr lang="fr-FR" b="1" dirty="0" smtClean="0">
                <a:solidFill>
                  <a:schemeClr val="tx2"/>
                </a:solidFill>
              </a:rPr>
              <a:t>refroidit </a:t>
            </a:r>
            <a:r>
              <a:rPr lang="fr-FR" dirty="0" smtClean="0">
                <a:solidFill>
                  <a:schemeClr val="tx2"/>
                </a:solidFill>
              </a:rPr>
              <a:t>de l’oscillateur.</a:t>
            </a:r>
            <a:endParaRPr lang="fr-FR" b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8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mesure des déplacements permet d’appliquer une </a:t>
            </a:r>
            <a:r>
              <a:rPr lang="fr-FR" b="1" dirty="0" smtClean="0">
                <a:solidFill>
                  <a:schemeClr val="tx2"/>
                </a:solidFill>
              </a:rPr>
              <a:t>force de frottement visqueux</a:t>
            </a:r>
            <a:r>
              <a:rPr lang="fr-FR" dirty="0" smtClean="0">
                <a:solidFill>
                  <a:schemeClr val="tx2"/>
                </a:solidFill>
              </a:rPr>
              <a:t> qui </a:t>
            </a:r>
            <a:r>
              <a:rPr lang="fr-FR" b="1" dirty="0" smtClean="0">
                <a:solidFill>
                  <a:schemeClr val="tx2"/>
                </a:solidFill>
              </a:rPr>
              <a:t>refroidit </a:t>
            </a:r>
            <a:r>
              <a:rPr lang="fr-FR" dirty="0" smtClean="0">
                <a:solidFill>
                  <a:schemeClr val="tx2"/>
                </a:solidFill>
              </a:rPr>
              <a:t>de l’oscillateur.</a:t>
            </a:r>
            <a:endParaRPr lang="fr-FR" b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6575825" y="1693176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825" y="1693176"/>
                <a:ext cx="30675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6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0" y="4370829"/>
            <a:ext cx="8685440" cy="228000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144416" y="5639812"/>
            <a:ext cx="1614196" cy="10110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19131" y="4573083"/>
            <a:ext cx="1919336" cy="6747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mesure des déplacements permet d’appliquer une </a:t>
            </a:r>
            <a:r>
              <a:rPr lang="fr-FR" b="1" dirty="0" smtClean="0">
                <a:solidFill>
                  <a:schemeClr val="tx2"/>
                </a:solidFill>
              </a:rPr>
              <a:t>force de frottement visqueux</a:t>
            </a:r>
            <a:r>
              <a:rPr lang="fr-FR" dirty="0" smtClean="0">
                <a:solidFill>
                  <a:schemeClr val="tx2"/>
                </a:solidFill>
              </a:rPr>
              <a:t> qui </a:t>
            </a:r>
            <a:r>
              <a:rPr lang="fr-FR" b="1" dirty="0" smtClean="0">
                <a:solidFill>
                  <a:schemeClr val="tx2"/>
                </a:solidFill>
              </a:rPr>
              <a:t>refroidit </a:t>
            </a:r>
            <a:r>
              <a:rPr lang="fr-FR" dirty="0" smtClean="0">
                <a:solidFill>
                  <a:schemeClr val="tx2"/>
                </a:solidFill>
              </a:rPr>
              <a:t>de l’oscillateur.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29609" y="4374822"/>
            <a:ext cx="1604864" cy="106492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6195527" y="5439748"/>
            <a:ext cx="2719193" cy="12339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4758612" y="5152034"/>
            <a:ext cx="1436915" cy="14987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425224" y="5662678"/>
            <a:ext cx="2719191" cy="10110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10417" y="5157169"/>
            <a:ext cx="314663" cy="5055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5224609" y="4374821"/>
            <a:ext cx="494521" cy="7772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575825" y="1693176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825" y="1693176"/>
                <a:ext cx="30675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81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0" y="4370829"/>
            <a:ext cx="8685440" cy="228000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144416" y="5639812"/>
            <a:ext cx="1614196" cy="10110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19131" y="4573083"/>
            <a:ext cx="1919336" cy="6747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mesure des déplacements permet d’appliquer une </a:t>
            </a:r>
            <a:r>
              <a:rPr lang="fr-FR" b="1" dirty="0" smtClean="0">
                <a:solidFill>
                  <a:schemeClr val="tx2"/>
                </a:solidFill>
              </a:rPr>
              <a:t>force de frottement visqueux</a:t>
            </a:r>
            <a:r>
              <a:rPr lang="fr-FR" dirty="0" smtClean="0">
                <a:solidFill>
                  <a:schemeClr val="tx2"/>
                </a:solidFill>
              </a:rPr>
              <a:t> qui </a:t>
            </a:r>
            <a:r>
              <a:rPr lang="fr-FR" b="1" dirty="0" smtClean="0">
                <a:solidFill>
                  <a:schemeClr val="tx2"/>
                </a:solidFill>
              </a:rPr>
              <a:t>refroidit </a:t>
            </a:r>
            <a:r>
              <a:rPr lang="fr-FR" dirty="0" smtClean="0">
                <a:solidFill>
                  <a:schemeClr val="tx2"/>
                </a:solidFill>
              </a:rPr>
              <a:t>de l’oscillateur.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95527" y="5439748"/>
            <a:ext cx="2719193" cy="12339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425224" y="5662678"/>
            <a:ext cx="2719191" cy="10110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10417" y="5157169"/>
            <a:ext cx="314663" cy="5055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575825" y="1693176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825" y="1693176"/>
                <a:ext cx="30675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76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0" y="4370829"/>
            <a:ext cx="8685440" cy="228000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144416" y="5639812"/>
            <a:ext cx="1614196" cy="10110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19131" y="4573083"/>
            <a:ext cx="1919336" cy="6747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mesure des déplacements permet d’appliquer une </a:t>
            </a:r>
            <a:r>
              <a:rPr lang="fr-FR" b="1" dirty="0" smtClean="0">
                <a:solidFill>
                  <a:schemeClr val="tx2"/>
                </a:solidFill>
              </a:rPr>
              <a:t>force de frottement visqueux</a:t>
            </a:r>
            <a:r>
              <a:rPr lang="fr-FR" dirty="0" smtClean="0">
                <a:solidFill>
                  <a:schemeClr val="tx2"/>
                </a:solidFill>
              </a:rPr>
              <a:t> qui </a:t>
            </a:r>
            <a:r>
              <a:rPr lang="fr-FR" b="1" dirty="0" smtClean="0">
                <a:solidFill>
                  <a:schemeClr val="tx2"/>
                </a:solidFill>
              </a:rPr>
              <a:t>refroidit </a:t>
            </a:r>
            <a:r>
              <a:rPr lang="fr-FR" dirty="0" smtClean="0">
                <a:solidFill>
                  <a:schemeClr val="tx2"/>
                </a:solidFill>
              </a:rPr>
              <a:t>de l’oscillateur.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5224" y="5662678"/>
            <a:ext cx="2719191" cy="10110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10417" y="5157169"/>
            <a:ext cx="314663" cy="5055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575825" y="1693176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825" y="1693176"/>
                <a:ext cx="30675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328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0" y="4370829"/>
            <a:ext cx="8685440" cy="228000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19131" y="4573083"/>
            <a:ext cx="1919336" cy="6747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mesure des déplacements permet d’appliquer une </a:t>
            </a:r>
            <a:r>
              <a:rPr lang="fr-FR" b="1" dirty="0" smtClean="0">
                <a:solidFill>
                  <a:schemeClr val="tx2"/>
                </a:solidFill>
              </a:rPr>
              <a:t>force de frottement visqueux</a:t>
            </a:r>
            <a:r>
              <a:rPr lang="fr-FR" dirty="0" smtClean="0">
                <a:solidFill>
                  <a:schemeClr val="tx2"/>
                </a:solidFill>
              </a:rPr>
              <a:t> qui </a:t>
            </a:r>
            <a:r>
              <a:rPr lang="fr-FR" b="1" dirty="0" smtClean="0">
                <a:solidFill>
                  <a:schemeClr val="tx2"/>
                </a:solidFill>
              </a:rPr>
              <a:t>refroidit </a:t>
            </a:r>
            <a:r>
              <a:rPr lang="fr-FR" dirty="0" smtClean="0">
                <a:solidFill>
                  <a:schemeClr val="tx2"/>
                </a:solidFill>
              </a:rPr>
              <a:t>de l’oscillateur.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5224" y="5662678"/>
            <a:ext cx="2719191" cy="10110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10417" y="5157169"/>
            <a:ext cx="314663" cy="5055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575825" y="1693176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825" y="1693176"/>
                <a:ext cx="30675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03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0" y="4370829"/>
            <a:ext cx="8685440" cy="228000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19131" y="4573083"/>
            <a:ext cx="1919336" cy="6747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mesure des déplacements permet d’appliquer une </a:t>
            </a:r>
            <a:r>
              <a:rPr lang="fr-FR" b="1" dirty="0" smtClean="0">
                <a:solidFill>
                  <a:schemeClr val="tx2"/>
                </a:solidFill>
              </a:rPr>
              <a:t>force de frottement visqueux</a:t>
            </a:r>
            <a:r>
              <a:rPr lang="fr-FR" dirty="0" smtClean="0">
                <a:solidFill>
                  <a:schemeClr val="tx2"/>
                </a:solidFill>
              </a:rPr>
              <a:t> qui </a:t>
            </a:r>
            <a:r>
              <a:rPr lang="fr-FR" b="1" dirty="0" smtClean="0">
                <a:solidFill>
                  <a:schemeClr val="tx2"/>
                </a:solidFill>
              </a:rPr>
              <a:t>refroidit </a:t>
            </a:r>
            <a:r>
              <a:rPr lang="fr-FR" dirty="0" smtClean="0">
                <a:solidFill>
                  <a:schemeClr val="tx2"/>
                </a:solidFill>
              </a:rPr>
              <a:t>de l’oscillateur.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575825" y="1693176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825" y="1693176"/>
                <a:ext cx="30675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66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0" y="4370829"/>
            <a:ext cx="8685440" cy="2280001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mesure des déplacements permet d’appliquer une </a:t>
            </a:r>
            <a:r>
              <a:rPr lang="fr-FR" b="1" dirty="0" smtClean="0">
                <a:solidFill>
                  <a:schemeClr val="tx2"/>
                </a:solidFill>
              </a:rPr>
              <a:t>force de frottement visqueux</a:t>
            </a:r>
            <a:r>
              <a:rPr lang="fr-FR" dirty="0" smtClean="0">
                <a:solidFill>
                  <a:schemeClr val="tx2"/>
                </a:solidFill>
              </a:rPr>
              <a:t> qui </a:t>
            </a:r>
            <a:r>
              <a:rPr lang="fr-FR" b="1" dirty="0" smtClean="0">
                <a:solidFill>
                  <a:schemeClr val="tx2"/>
                </a:solidFill>
              </a:rPr>
              <a:t>refroidit </a:t>
            </a:r>
            <a:r>
              <a:rPr lang="fr-FR" dirty="0" smtClean="0">
                <a:solidFill>
                  <a:schemeClr val="tx2"/>
                </a:solidFill>
              </a:rPr>
              <a:t>de l’oscillateur.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6575825" y="1693176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825" y="1693176"/>
                <a:ext cx="30675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ZoneTexte 24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391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l’UPMC, Paris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 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smtClean="0">
                <a:solidFill>
                  <a:schemeClr val="accent1"/>
                </a:solidFill>
              </a:rPr>
              <a:t>LKB, Paris)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au centre de Montrouge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86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2"/>
            <a:ext cx="8686800" cy="319718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404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</a:t>
            </a:r>
            <a:r>
              <a:rPr lang="fr-FR" b="1" dirty="0" smtClean="0">
                <a:solidFill>
                  <a:schemeClr val="tx2"/>
                </a:solidFill>
              </a:rPr>
              <a:t>température</a:t>
            </a:r>
            <a:r>
              <a:rPr lang="fr-FR" dirty="0" smtClean="0">
                <a:solidFill>
                  <a:schemeClr val="tx2"/>
                </a:solidFill>
              </a:rPr>
              <a:t> de l’oscillateur est déduite de son </a:t>
            </a:r>
            <a:r>
              <a:rPr lang="fr-FR" b="1" dirty="0" smtClean="0">
                <a:solidFill>
                  <a:schemeClr val="tx2"/>
                </a:solidFill>
              </a:rPr>
              <a:t>mouvement</a:t>
            </a:r>
            <a:r>
              <a:rPr lang="fr-FR" dirty="0" smtClean="0">
                <a:solidFill>
                  <a:schemeClr val="tx2"/>
                </a:solidFill>
              </a:rPr>
              <a:t> </a:t>
            </a:r>
            <a:r>
              <a:rPr lang="fr-FR" b="1" dirty="0" smtClean="0">
                <a:solidFill>
                  <a:schemeClr val="tx2"/>
                </a:solidFill>
              </a:rPr>
              <a:t>brownien.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0" y="2031544"/>
            <a:ext cx="1107652" cy="97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78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2"/>
            <a:ext cx="8686800" cy="319718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404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</a:t>
            </a:r>
            <a:r>
              <a:rPr lang="fr-FR" b="1" dirty="0" smtClean="0">
                <a:solidFill>
                  <a:schemeClr val="tx2"/>
                </a:solidFill>
              </a:rPr>
              <a:t>température</a:t>
            </a:r>
            <a:r>
              <a:rPr lang="fr-FR" dirty="0" smtClean="0">
                <a:solidFill>
                  <a:schemeClr val="tx2"/>
                </a:solidFill>
              </a:rPr>
              <a:t> de l’oscillateur est déduite de son </a:t>
            </a:r>
            <a:r>
              <a:rPr lang="fr-FR" b="1" dirty="0" smtClean="0">
                <a:solidFill>
                  <a:schemeClr val="tx2"/>
                </a:solidFill>
              </a:rPr>
              <a:t>mouvement</a:t>
            </a:r>
            <a:r>
              <a:rPr lang="fr-FR" dirty="0" smtClean="0">
                <a:solidFill>
                  <a:schemeClr val="tx2"/>
                </a:solidFill>
              </a:rPr>
              <a:t> </a:t>
            </a:r>
            <a:r>
              <a:rPr lang="fr-FR" b="1" dirty="0" smtClean="0">
                <a:solidFill>
                  <a:schemeClr val="tx2"/>
                </a:solidFill>
              </a:rPr>
              <a:t>brownien.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0" y="2031544"/>
            <a:ext cx="1107652" cy="97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/>
          <p:nvPr/>
        </p:nvSpPr>
        <p:spPr>
          <a:xfrm>
            <a:off x="5019261" y="883661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tx2"/>
                </a:solidFill>
              </a:rPr>
              <a:t>L’oscillateur est </a:t>
            </a:r>
            <a:r>
              <a:rPr lang="fr-FR" b="1" dirty="0" smtClean="0">
                <a:solidFill>
                  <a:schemeClr val="tx2"/>
                </a:solidFill>
              </a:rPr>
              <a:t>refroidi</a:t>
            </a:r>
            <a:r>
              <a:rPr lang="fr-FR" dirty="0" smtClean="0">
                <a:solidFill>
                  <a:schemeClr val="tx2"/>
                </a:solidFill>
              </a:rPr>
              <a:t> en augmentant le</a:t>
            </a:r>
            <a:r>
              <a:rPr lang="fr-FR" b="1" dirty="0" smtClean="0">
                <a:solidFill>
                  <a:schemeClr val="tx2"/>
                </a:solidFill>
              </a:rPr>
              <a:t> gain de la boucle de la rétroaction.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57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2"/>
            <a:ext cx="8686800" cy="319718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1"/>
            <a:ext cx="8686800" cy="319718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404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</a:t>
            </a:r>
            <a:r>
              <a:rPr lang="fr-FR" b="1" dirty="0" smtClean="0">
                <a:solidFill>
                  <a:schemeClr val="tx2"/>
                </a:solidFill>
              </a:rPr>
              <a:t>température</a:t>
            </a:r>
            <a:r>
              <a:rPr lang="fr-FR" dirty="0" smtClean="0">
                <a:solidFill>
                  <a:schemeClr val="tx2"/>
                </a:solidFill>
              </a:rPr>
              <a:t> de l’oscillateur est déduite de son </a:t>
            </a:r>
            <a:r>
              <a:rPr lang="fr-FR" b="1" dirty="0" smtClean="0">
                <a:solidFill>
                  <a:schemeClr val="tx2"/>
                </a:solidFill>
              </a:rPr>
              <a:t>mouvement</a:t>
            </a:r>
            <a:r>
              <a:rPr lang="fr-FR" dirty="0" smtClean="0">
                <a:solidFill>
                  <a:schemeClr val="tx2"/>
                </a:solidFill>
              </a:rPr>
              <a:t> </a:t>
            </a:r>
            <a:r>
              <a:rPr lang="fr-FR" b="1" dirty="0" smtClean="0">
                <a:solidFill>
                  <a:schemeClr val="tx2"/>
                </a:solidFill>
              </a:rPr>
              <a:t>brownien.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0" y="2031544"/>
            <a:ext cx="1107652" cy="97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/>
          <p:nvPr/>
        </p:nvSpPr>
        <p:spPr>
          <a:xfrm>
            <a:off x="5019261" y="883661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tx2"/>
                </a:solidFill>
              </a:rPr>
              <a:t>L’oscillateur est </a:t>
            </a:r>
            <a:r>
              <a:rPr lang="fr-FR" b="1" dirty="0" smtClean="0">
                <a:solidFill>
                  <a:schemeClr val="tx2"/>
                </a:solidFill>
              </a:rPr>
              <a:t>refroidi</a:t>
            </a:r>
            <a:r>
              <a:rPr lang="fr-FR" dirty="0" smtClean="0">
                <a:solidFill>
                  <a:schemeClr val="tx2"/>
                </a:solidFill>
              </a:rPr>
              <a:t> en augmentant le</a:t>
            </a:r>
            <a:r>
              <a:rPr lang="fr-FR" b="1" dirty="0" smtClean="0">
                <a:solidFill>
                  <a:schemeClr val="tx2"/>
                </a:solidFill>
              </a:rPr>
              <a:t> gain de la boucle de la rétroaction.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89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2"/>
            <a:ext cx="8686800" cy="319718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1"/>
            <a:ext cx="8686800" cy="31971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404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</a:t>
            </a:r>
            <a:r>
              <a:rPr lang="fr-FR" b="1" dirty="0" smtClean="0">
                <a:solidFill>
                  <a:schemeClr val="tx2"/>
                </a:solidFill>
              </a:rPr>
              <a:t>température</a:t>
            </a:r>
            <a:r>
              <a:rPr lang="fr-FR" dirty="0" smtClean="0">
                <a:solidFill>
                  <a:schemeClr val="tx2"/>
                </a:solidFill>
              </a:rPr>
              <a:t> de l’oscillateur est déduite de son </a:t>
            </a:r>
            <a:r>
              <a:rPr lang="fr-FR" b="1" dirty="0" smtClean="0">
                <a:solidFill>
                  <a:schemeClr val="tx2"/>
                </a:solidFill>
              </a:rPr>
              <a:t>mouvement</a:t>
            </a:r>
            <a:r>
              <a:rPr lang="fr-FR" dirty="0" smtClean="0">
                <a:solidFill>
                  <a:schemeClr val="tx2"/>
                </a:solidFill>
              </a:rPr>
              <a:t> </a:t>
            </a:r>
            <a:r>
              <a:rPr lang="fr-FR" b="1" dirty="0" smtClean="0">
                <a:solidFill>
                  <a:schemeClr val="tx2"/>
                </a:solidFill>
              </a:rPr>
              <a:t>brownien.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0" y="2031544"/>
            <a:ext cx="1107652" cy="97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/>
          <p:nvPr/>
        </p:nvSpPr>
        <p:spPr>
          <a:xfrm>
            <a:off x="5019261" y="883661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tx2"/>
                </a:solidFill>
              </a:rPr>
              <a:t>L’oscillateur est </a:t>
            </a:r>
            <a:r>
              <a:rPr lang="fr-FR" b="1" dirty="0" smtClean="0">
                <a:solidFill>
                  <a:schemeClr val="tx2"/>
                </a:solidFill>
              </a:rPr>
              <a:t>refroidi</a:t>
            </a:r>
            <a:r>
              <a:rPr lang="fr-FR" dirty="0" smtClean="0">
                <a:solidFill>
                  <a:schemeClr val="tx2"/>
                </a:solidFill>
              </a:rPr>
              <a:t> en augmentant le</a:t>
            </a:r>
            <a:r>
              <a:rPr lang="fr-FR" b="1" dirty="0" smtClean="0">
                <a:solidFill>
                  <a:schemeClr val="tx2"/>
                </a:solidFill>
              </a:rPr>
              <a:t> gain de la boucle de la rétroaction.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25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2"/>
            <a:ext cx="8686800" cy="319718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1"/>
            <a:ext cx="8686800" cy="31971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404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</a:t>
            </a:r>
            <a:r>
              <a:rPr lang="fr-FR" b="1" dirty="0" smtClean="0">
                <a:solidFill>
                  <a:schemeClr val="tx2"/>
                </a:solidFill>
              </a:rPr>
              <a:t>température</a:t>
            </a:r>
            <a:r>
              <a:rPr lang="fr-FR" dirty="0" smtClean="0">
                <a:solidFill>
                  <a:schemeClr val="tx2"/>
                </a:solidFill>
              </a:rPr>
              <a:t> de l’oscillateur est déduite de son </a:t>
            </a:r>
            <a:r>
              <a:rPr lang="fr-FR" b="1" dirty="0" smtClean="0">
                <a:solidFill>
                  <a:schemeClr val="tx2"/>
                </a:solidFill>
              </a:rPr>
              <a:t>mouvement</a:t>
            </a:r>
            <a:r>
              <a:rPr lang="fr-FR" dirty="0" smtClean="0">
                <a:solidFill>
                  <a:schemeClr val="tx2"/>
                </a:solidFill>
              </a:rPr>
              <a:t> </a:t>
            </a:r>
            <a:r>
              <a:rPr lang="fr-FR" b="1" dirty="0" smtClean="0">
                <a:solidFill>
                  <a:schemeClr val="tx2"/>
                </a:solidFill>
              </a:rPr>
              <a:t>brownien.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0" y="2031544"/>
            <a:ext cx="1107652" cy="97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/>
          <p:nvPr/>
        </p:nvSpPr>
        <p:spPr>
          <a:xfrm>
            <a:off x="5019261" y="883661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tx2"/>
                </a:solidFill>
              </a:rPr>
              <a:t>L’oscillateur est </a:t>
            </a:r>
            <a:r>
              <a:rPr lang="fr-FR" b="1" dirty="0" smtClean="0">
                <a:solidFill>
                  <a:schemeClr val="tx2"/>
                </a:solidFill>
              </a:rPr>
              <a:t>refroidi</a:t>
            </a:r>
            <a:r>
              <a:rPr lang="fr-FR" dirty="0" smtClean="0">
                <a:solidFill>
                  <a:schemeClr val="tx2"/>
                </a:solidFill>
              </a:rPr>
              <a:t> en augmentant le</a:t>
            </a:r>
            <a:r>
              <a:rPr lang="fr-FR" b="1" dirty="0" smtClean="0">
                <a:solidFill>
                  <a:schemeClr val="tx2"/>
                </a:solidFill>
              </a:rPr>
              <a:t> gain de la boucle de la rétroaction.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42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2"/>
            <a:ext cx="8686800" cy="319718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1"/>
            <a:ext cx="8686800" cy="31971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404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</a:t>
            </a:r>
            <a:r>
              <a:rPr lang="fr-FR" b="1" dirty="0" smtClean="0">
                <a:solidFill>
                  <a:schemeClr val="tx2"/>
                </a:solidFill>
              </a:rPr>
              <a:t>température</a:t>
            </a:r>
            <a:r>
              <a:rPr lang="fr-FR" dirty="0" smtClean="0">
                <a:solidFill>
                  <a:schemeClr val="tx2"/>
                </a:solidFill>
              </a:rPr>
              <a:t> de l’oscillateur est déduite de son </a:t>
            </a:r>
            <a:r>
              <a:rPr lang="fr-FR" b="1" dirty="0" smtClean="0">
                <a:solidFill>
                  <a:schemeClr val="tx2"/>
                </a:solidFill>
              </a:rPr>
              <a:t>mouvement</a:t>
            </a:r>
            <a:r>
              <a:rPr lang="fr-FR" dirty="0" smtClean="0">
                <a:solidFill>
                  <a:schemeClr val="tx2"/>
                </a:solidFill>
              </a:rPr>
              <a:t> </a:t>
            </a:r>
            <a:r>
              <a:rPr lang="fr-FR" b="1" dirty="0" smtClean="0">
                <a:solidFill>
                  <a:schemeClr val="tx2"/>
                </a:solidFill>
              </a:rPr>
              <a:t>brownien.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0" y="2031544"/>
            <a:ext cx="1107652" cy="97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/>
          <p:nvPr/>
        </p:nvSpPr>
        <p:spPr>
          <a:xfrm>
            <a:off x="5019261" y="883661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tx2"/>
                </a:solidFill>
              </a:rPr>
              <a:t>L’oscillateur est </a:t>
            </a:r>
            <a:r>
              <a:rPr lang="fr-FR" b="1" dirty="0" smtClean="0">
                <a:solidFill>
                  <a:schemeClr val="tx2"/>
                </a:solidFill>
              </a:rPr>
              <a:t>refroidi</a:t>
            </a:r>
            <a:r>
              <a:rPr lang="fr-FR" dirty="0" smtClean="0">
                <a:solidFill>
                  <a:schemeClr val="tx2"/>
                </a:solidFill>
              </a:rPr>
              <a:t> en augmentant le</a:t>
            </a:r>
            <a:r>
              <a:rPr lang="fr-FR" b="1" dirty="0" smtClean="0">
                <a:solidFill>
                  <a:schemeClr val="tx2"/>
                </a:solidFill>
              </a:rPr>
              <a:t> gain de la boucle de la rétroaction.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2"/>
            <a:ext cx="8686800" cy="319718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1"/>
            <a:ext cx="8686800" cy="31971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404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</a:t>
            </a:r>
            <a:r>
              <a:rPr lang="fr-FR" b="1" dirty="0" smtClean="0">
                <a:solidFill>
                  <a:schemeClr val="tx2"/>
                </a:solidFill>
              </a:rPr>
              <a:t>température</a:t>
            </a:r>
            <a:r>
              <a:rPr lang="fr-FR" dirty="0" smtClean="0">
                <a:solidFill>
                  <a:schemeClr val="tx2"/>
                </a:solidFill>
              </a:rPr>
              <a:t> de l’oscillateur est déduite de son </a:t>
            </a:r>
            <a:r>
              <a:rPr lang="fr-FR" b="1" dirty="0" smtClean="0">
                <a:solidFill>
                  <a:schemeClr val="tx2"/>
                </a:solidFill>
              </a:rPr>
              <a:t>mouvement</a:t>
            </a:r>
            <a:r>
              <a:rPr lang="fr-FR" dirty="0" smtClean="0">
                <a:solidFill>
                  <a:schemeClr val="tx2"/>
                </a:solidFill>
              </a:rPr>
              <a:t> </a:t>
            </a:r>
            <a:r>
              <a:rPr lang="fr-FR" b="1" dirty="0" smtClean="0">
                <a:solidFill>
                  <a:schemeClr val="tx2"/>
                </a:solidFill>
              </a:rPr>
              <a:t>brownien.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0" y="2031544"/>
            <a:ext cx="1107652" cy="97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/>
          <p:nvPr/>
        </p:nvSpPr>
        <p:spPr>
          <a:xfrm>
            <a:off x="5019261" y="883661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tx2"/>
                </a:solidFill>
              </a:rPr>
              <a:t>L’oscillateur est </a:t>
            </a:r>
            <a:r>
              <a:rPr lang="fr-FR" b="1" dirty="0" smtClean="0">
                <a:solidFill>
                  <a:schemeClr val="tx2"/>
                </a:solidFill>
              </a:rPr>
              <a:t>refroidi</a:t>
            </a:r>
            <a:r>
              <a:rPr lang="fr-FR" dirty="0" smtClean="0">
                <a:solidFill>
                  <a:schemeClr val="tx2"/>
                </a:solidFill>
              </a:rPr>
              <a:t> en augmentant le</a:t>
            </a:r>
            <a:r>
              <a:rPr lang="fr-FR" b="1" dirty="0" smtClean="0">
                <a:solidFill>
                  <a:schemeClr val="tx2"/>
                </a:solidFill>
              </a:rPr>
              <a:t> gain de la boucle de la rétroaction.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3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2"/>
            <a:ext cx="8686800" cy="319718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1"/>
            <a:ext cx="8686800" cy="31971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404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</a:t>
            </a:r>
            <a:r>
              <a:rPr lang="fr-FR" b="1" dirty="0" smtClean="0">
                <a:solidFill>
                  <a:schemeClr val="tx2"/>
                </a:solidFill>
              </a:rPr>
              <a:t>température</a:t>
            </a:r>
            <a:r>
              <a:rPr lang="fr-FR" dirty="0" smtClean="0">
                <a:solidFill>
                  <a:schemeClr val="tx2"/>
                </a:solidFill>
              </a:rPr>
              <a:t> de l’oscillateur est déduite de son </a:t>
            </a:r>
            <a:r>
              <a:rPr lang="fr-FR" b="1" dirty="0" smtClean="0">
                <a:solidFill>
                  <a:schemeClr val="tx2"/>
                </a:solidFill>
              </a:rPr>
              <a:t>mouvement</a:t>
            </a:r>
            <a:r>
              <a:rPr lang="fr-FR" dirty="0" smtClean="0">
                <a:solidFill>
                  <a:schemeClr val="tx2"/>
                </a:solidFill>
              </a:rPr>
              <a:t> </a:t>
            </a:r>
            <a:r>
              <a:rPr lang="fr-FR" b="1" dirty="0" smtClean="0">
                <a:solidFill>
                  <a:schemeClr val="tx2"/>
                </a:solidFill>
              </a:rPr>
              <a:t>brownien.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0" y="2031544"/>
            <a:ext cx="1107652" cy="97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/>
          <p:nvPr/>
        </p:nvSpPr>
        <p:spPr>
          <a:xfrm>
            <a:off x="5019261" y="883661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tx2"/>
                </a:solidFill>
              </a:rPr>
              <a:t>L’oscillateur est </a:t>
            </a:r>
            <a:r>
              <a:rPr lang="fr-FR" b="1" dirty="0" smtClean="0">
                <a:solidFill>
                  <a:schemeClr val="tx2"/>
                </a:solidFill>
              </a:rPr>
              <a:t>refroidi</a:t>
            </a:r>
            <a:r>
              <a:rPr lang="fr-FR" dirty="0" smtClean="0">
                <a:solidFill>
                  <a:schemeClr val="tx2"/>
                </a:solidFill>
              </a:rPr>
              <a:t> en augmentant le</a:t>
            </a:r>
            <a:r>
              <a:rPr lang="fr-FR" b="1" dirty="0" smtClean="0">
                <a:solidFill>
                  <a:schemeClr val="tx2"/>
                </a:solidFill>
              </a:rPr>
              <a:t> gain de la boucle de la rétroaction.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86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2"/>
            <a:ext cx="8686800" cy="319718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1"/>
            <a:ext cx="8686800" cy="31971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404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</a:t>
            </a:r>
            <a:r>
              <a:rPr lang="fr-FR" b="1" dirty="0" smtClean="0">
                <a:solidFill>
                  <a:schemeClr val="tx2"/>
                </a:solidFill>
              </a:rPr>
              <a:t>température</a:t>
            </a:r>
            <a:r>
              <a:rPr lang="fr-FR" dirty="0" smtClean="0">
                <a:solidFill>
                  <a:schemeClr val="tx2"/>
                </a:solidFill>
              </a:rPr>
              <a:t> de l’oscillateur est déduite de son </a:t>
            </a:r>
            <a:r>
              <a:rPr lang="fr-FR" b="1" dirty="0" smtClean="0">
                <a:solidFill>
                  <a:schemeClr val="tx2"/>
                </a:solidFill>
              </a:rPr>
              <a:t>mouvement</a:t>
            </a:r>
            <a:r>
              <a:rPr lang="fr-FR" dirty="0" smtClean="0">
                <a:solidFill>
                  <a:schemeClr val="tx2"/>
                </a:solidFill>
              </a:rPr>
              <a:t> </a:t>
            </a:r>
            <a:r>
              <a:rPr lang="fr-FR" b="1" dirty="0" smtClean="0">
                <a:solidFill>
                  <a:schemeClr val="tx2"/>
                </a:solidFill>
              </a:rPr>
              <a:t>brownien.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0" y="2031544"/>
            <a:ext cx="1107652" cy="97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/>
          <p:nvPr/>
        </p:nvSpPr>
        <p:spPr>
          <a:xfrm>
            <a:off x="5019261" y="883661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tx2"/>
                </a:solidFill>
              </a:rPr>
              <a:t>L’oscillateur est </a:t>
            </a:r>
            <a:r>
              <a:rPr lang="fr-FR" b="1" dirty="0" smtClean="0">
                <a:solidFill>
                  <a:schemeClr val="tx2"/>
                </a:solidFill>
              </a:rPr>
              <a:t>refroidi</a:t>
            </a:r>
            <a:r>
              <a:rPr lang="fr-FR" dirty="0" smtClean="0">
                <a:solidFill>
                  <a:schemeClr val="tx2"/>
                </a:solidFill>
              </a:rPr>
              <a:t> en augmentant le</a:t>
            </a:r>
            <a:r>
              <a:rPr lang="fr-FR" b="1" dirty="0" smtClean="0">
                <a:solidFill>
                  <a:schemeClr val="tx2"/>
                </a:solidFill>
              </a:rPr>
              <a:t> gain de la boucle de la rétroaction.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63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2"/>
            <a:ext cx="8686800" cy="319718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1"/>
            <a:ext cx="8686800" cy="31971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404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</a:t>
            </a:r>
            <a:r>
              <a:rPr lang="fr-FR" b="1" dirty="0" smtClean="0">
                <a:solidFill>
                  <a:schemeClr val="tx2"/>
                </a:solidFill>
              </a:rPr>
              <a:t>température</a:t>
            </a:r>
            <a:r>
              <a:rPr lang="fr-FR" dirty="0" smtClean="0">
                <a:solidFill>
                  <a:schemeClr val="tx2"/>
                </a:solidFill>
              </a:rPr>
              <a:t> de l’oscillateur est déduite de son </a:t>
            </a:r>
            <a:r>
              <a:rPr lang="fr-FR" b="1" dirty="0" smtClean="0">
                <a:solidFill>
                  <a:schemeClr val="tx2"/>
                </a:solidFill>
              </a:rPr>
              <a:t>mouvement</a:t>
            </a:r>
            <a:r>
              <a:rPr lang="fr-FR" dirty="0" smtClean="0">
                <a:solidFill>
                  <a:schemeClr val="tx2"/>
                </a:solidFill>
              </a:rPr>
              <a:t> </a:t>
            </a:r>
            <a:r>
              <a:rPr lang="fr-FR" b="1" dirty="0" smtClean="0">
                <a:solidFill>
                  <a:schemeClr val="tx2"/>
                </a:solidFill>
              </a:rPr>
              <a:t>brownien.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0" y="2031544"/>
            <a:ext cx="1107652" cy="97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/>
          <p:nvPr/>
        </p:nvSpPr>
        <p:spPr>
          <a:xfrm>
            <a:off x="5019261" y="883661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tx2"/>
                </a:solidFill>
              </a:rPr>
              <a:t>L’oscillateur est </a:t>
            </a:r>
            <a:r>
              <a:rPr lang="fr-FR" b="1" dirty="0" smtClean="0">
                <a:solidFill>
                  <a:schemeClr val="tx2"/>
                </a:solidFill>
              </a:rPr>
              <a:t>refroidi</a:t>
            </a:r>
            <a:r>
              <a:rPr lang="fr-FR" dirty="0" smtClean="0">
                <a:solidFill>
                  <a:schemeClr val="tx2"/>
                </a:solidFill>
              </a:rPr>
              <a:t> en augmentant le</a:t>
            </a:r>
            <a:r>
              <a:rPr lang="fr-FR" b="1" dirty="0" smtClean="0">
                <a:solidFill>
                  <a:schemeClr val="tx2"/>
                </a:solidFill>
              </a:rPr>
              <a:t> gain de la boucle de la rétroaction.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3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l’UPMC, Paris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 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smtClean="0">
                <a:solidFill>
                  <a:schemeClr val="accent1"/>
                </a:solidFill>
              </a:rPr>
              <a:t>LKB, Paris)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au centre de Montrouge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8912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2"/>
            <a:ext cx="8686800" cy="319718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1"/>
            <a:ext cx="8686800" cy="31971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404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</a:t>
            </a:r>
            <a:r>
              <a:rPr lang="fr-FR" b="1" dirty="0" smtClean="0">
                <a:solidFill>
                  <a:schemeClr val="tx2"/>
                </a:solidFill>
              </a:rPr>
              <a:t>température</a:t>
            </a:r>
            <a:r>
              <a:rPr lang="fr-FR" dirty="0" smtClean="0">
                <a:solidFill>
                  <a:schemeClr val="tx2"/>
                </a:solidFill>
              </a:rPr>
              <a:t> de l’oscillateur est déduite de son </a:t>
            </a:r>
            <a:r>
              <a:rPr lang="fr-FR" b="1" dirty="0" smtClean="0">
                <a:solidFill>
                  <a:schemeClr val="tx2"/>
                </a:solidFill>
              </a:rPr>
              <a:t>mouvement</a:t>
            </a:r>
            <a:r>
              <a:rPr lang="fr-FR" dirty="0" smtClean="0">
                <a:solidFill>
                  <a:schemeClr val="tx2"/>
                </a:solidFill>
              </a:rPr>
              <a:t> </a:t>
            </a:r>
            <a:r>
              <a:rPr lang="fr-FR" b="1" dirty="0" smtClean="0">
                <a:solidFill>
                  <a:schemeClr val="tx2"/>
                </a:solidFill>
              </a:rPr>
              <a:t>brownien.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0" y="2031544"/>
            <a:ext cx="1107652" cy="97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2"/>
                    </a:solidFill>
                  </a:rPr>
                  <a:t>Pour une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masse effective de 33 µg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et une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fréquence de 3,6 MHz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:</a:t>
                </a:r>
              </a:p>
              <a:p>
                <a:endParaRPr lang="fr-FR" b="1" dirty="0">
                  <a:solidFill>
                    <a:schemeClr val="tx2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=1,0±0,1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mK</m:t>
                    </m:r>
                  </m:oMath>
                </a14:m>
                <a:r>
                  <a:rPr lang="fr-FR" dirty="0" smtClean="0">
                    <a:solidFill>
                      <a:schemeClr val="tx2"/>
                    </a:solidFill>
                  </a:rPr>
                  <a:t>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fr-FR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5,5±0,5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phonons</m:t>
                    </m:r>
                  </m:oMath>
                </a14:m>
                <a:endParaRPr lang="fr-FR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blipFill rotWithShape="0">
                <a:blip r:embed="rId13"/>
                <a:stretch>
                  <a:fillRect l="-632" t="-3871" b="-70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5019261" y="883661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tx2"/>
                </a:solidFill>
              </a:rPr>
              <a:t>L’oscillateur est </a:t>
            </a:r>
            <a:r>
              <a:rPr lang="fr-FR" b="1" dirty="0" smtClean="0">
                <a:solidFill>
                  <a:schemeClr val="tx2"/>
                </a:solidFill>
              </a:rPr>
              <a:t>refroidi</a:t>
            </a:r>
            <a:r>
              <a:rPr lang="fr-FR" dirty="0" smtClean="0">
                <a:solidFill>
                  <a:schemeClr val="tx2"/>
                </a:solidFill>
              </a:rPr>
              <a:t> en augmentant le</a:t>
            </a:r>
            <a:r>
              <a:rPr lang="fr-FR" b="1" dirty="0" smtClean="0">
                <a:solidFill>
                  <a:schemeClr val="tx2"/>
                </a:solidFill>
              </a:rPr>
              <a:t> gain de la boucle de la rétroaction.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6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109887" y="1121198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87" y="1121198"/>
                <a:ext cx="1415900" cy="6127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7"/>
            <a:ext cx="3566167" cy="265176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6"/>
            <a:ext cx="3566167" cy="265176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934793" y="6287503"/>
            <a:ext cx="133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>
                <a:solidFill>
                  <a:schemeClr val="bg1"/>
                </a:solidFill>
              </a:rPr>
              <a:t>Virgo</a:t>
            </a:r>
            <a:r>
              <a:rPr lang="fr-FR" i="1" dirty="0" smtClean="0">
                <a:solidFill>
                  <a:schemeClr val="bg1"/>
                </a:solidFill>
              </a:rPr>
              <a:t> (Italie)</a:t>
            </a:r>
            <a:endParaRPr lang="fr-FR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96211" y="1121198"/>
                <a:ext cx="3070071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/>
                          </m:sSubSup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11" y="1121198"/>
                <a:ext cx="3070071" cy="6127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7"/>
            <a:ext cx="3566167" cy="265176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6"/>
            <a:ext cx="3566167" cy="265176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5"/>
            <a:ext cx="3566167" cy="2651765"/>
          </a:xfrm>
          <a:prstGeom prst="rect">
            <a:avLst/>
          </a:prstGeom>
        </p:spPr>
      </p:pic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726407" y="2826589"/>
                <a:ext cx="616386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826589"/>
                <a:ext cx="616386" cy="387222"/>
              </a:xfrm>
              <a:prstGeom prst="rect">
                <a:avLst/>
              </a:prstGeom>
              <a:blipFill rotWithShape="0">
                <a:blip r:embed="rId17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726407" y="2567671"/>
                <a:ext cx="642035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567671"/>
                <a:ext cx="642035" cy="387222"/>
              </a:xfrm>
              <a:prstGeom prst="rect">
                <a:avLst/>
              </a:prstGeom>
              <a:blipFill rotWithShape="0">
                <a:blip r:embed="rId1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58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96211" y="1121198"/>
                <a:ext cx="3070071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/>
                          </m:sSubSup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11" y="1121198"/>
                <a:ext cx="3070071" cy="6127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7"/>
            <a:ext cx="3566167" cy="265176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6"/>
            <a:ext cx="3566167" cy="265176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5"/>
            <a:ext cx="3566167" cy="2651765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228600" y="2737129"/>
            <a:ext cx="3776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Les </a:t>
            </a:r>
            <a:r>
              <a:rPr lang="fr-FR" b="1" dirty="0" smtClean="0">
                <a:solidFill>
                  <a:schemeClr val="tx2"/>
                </a:solidFill>
              </a:rPr>
              <a:t>fluctuations quantiques </a:t>
            </a:r>
            <a:r>
              <a:rPr lang="fr-FR" dirty="0" smtClean="0">
                <a:solidFill>
                  <a:schemeClr val="tx2"/>
                </a:solidFill>
              </a:rPr>
              <a:t>de la lumière dégradent la sensibilité :</a:t>
            </a:r>
          </a:p>
          <a:p>
            <a:pPr marL="742950" lvl="1" indent="-285750">
              <a:buFontTx/>
              <a:buChar char="-"/>
            </a:pPr>
            <a:r>
              <a:rPr lang="fr-FR" b="1" dirty="0" smtClean="0">
                <a:solidFill>
                  <a:schemeClr val="accent2"/>
                </a:solidFill>
              </a:rPr>
              <a:t>directement</a:t>
            </a:r>
            <a:endParaRPr lang="fr-FR" dirty="0">
              <a:solidFill>
                <a:schemeClr val="accent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FR" dirty="0" smtClean="0">
                <a:solidFill>
                  <a:schemeClr val="accent6"/>
                </a:solidFill>
              </a:rPr>
              <a:t>via la </a:t>
            </a:r>
            <a:r>
              <a:rPr lang="fr-FR" b="1" dirty="0" smtClean="0">
                <a:solidFill>
                  <a:schemeClr val="accent6"/>
                </a:solidFill>
              </a:rPr>
              <a:t>pression de radiation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3934793" y="6287503"/>
            <a:ext cx="133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>
                <a:solidFill>
                  <a:schemeClr val="bg1"/>
                </a:solidFill>
              </a:rPr>
              <a:t>Virgo</a:t>
            </a:r>
            <a:r>
              <a:rPr lang="fr-FR" i="1" dirty="0" smtClean="0">
                <a:solidFill>
                  <a:schemeClr val="bg1"/>
                </a:solidFill>
              </a:rPr>
              <a:t> (Italie)</a:t>
            </a:r>
            <a:endParaRPr lang="fr-FR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726407" y="2826589"/>
                <a:ext cx="616386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826589"/>
                <a:ext cx="616386" cy="387222"/>
              </a:xfrm>
              <a:prstGeom prst="rect">
                <a:avLst/>
              </a:prstGeom>
              <a:blipFill rotWithShape="0">
                <a:blip r:embed="rId17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726407" y="2567671"/>
                <a:ext cx="642035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567671"/>
                <a:ext cx="642035" cy="387222"/>
              </a:xfrm>
              <a:prstGeom prst="rect">
                <a:avLst/>
              </a:prstGeom>
              <a:blipFill rotWithShape="0">
                <a:blip r:embed="rId1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19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2" y="2009754"/>
            <a:ext cx="3566167" cy="26517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96211" y="1121198"/>
                <a:ext cx="3070071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/>
                          </m:sSubSup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11" y="1121198"/>
                <a:ext cx="3070071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228600" y="2737129"/>
            <a:ext cx="3776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Les </a:t>
            </a:r>
            <a:r>
              <a:rPr lang="fr-FR" b="1" dirty="0" smtClean="0">
                <a:solidFill>
                  <a:schemeClr val="tx2"/>
                </a:solidFill>
              </a:rPr>
              <a:t>fluctuations quantiques </a:t>
            </a:r>
            <a:r>
              <a:rPr lang="fr-FR" dirty="0" smtClean="0">
                <a:solidFill>
                  <a:schemeClr val="tx2"/>
                </a:solidFill>
              </a:rPr>
              <a:t>de la lumière dégradent la sensibilité :</a:t>
            </a:r>
          </a:p>
          <a:p>
            <a:pPr marL="742950" lvl="1" indent="-285750">
              <a:buFontTx/>
              <a:buChar char="-"/>
            </a:pPr>
            <a:r>
              <a:rPr lang="fr-FR" b="1" dirty="0" smtClean="0">
                <a:solidFill>
                  <a:schemeClr val="accent2"/>
                </a:solidFill>
              </a:rPr>
              <a:t>directement</a:t>
            </a:r>
            <a:endParaRPr lang="fr-FR" dirty="0">
              <a:solidFill>
                <a:schemeClr val="accent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FR" dirty="0" smtClean="0">
                <a:solidFill>
                  <a:schemeClr val="accent6"/>
                </a:solidFill>
              </a:rPr>
              <a:t>via la </a:t>
            </a:r>
            <a:r>
              <a:rPr lang="fr-FR" b="1" dirty="0" smtClean="0">
                <a:solidFill>
                  <a:schemeClr val="accent6"/>
                </a:solidFill>
              </a:rPr>
              <a:t>pression de radiation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726407" y="2826589"/>
                <a:ext cx="616386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826589"/>
                <a:ext cx="616386" cy="387222"/>
              </a:xfrm>
              <a:prstGeom prst="rect">
                <a:avLst/>
              </a:prstGeom>
              <a:blipFill rotWithShape="0">
                <a:blip r:embed="rId17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726407" y="2567671"/>
                <a:ext cx="642035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567671"/>
                <a:ext cx="642035" cy="387222"/>
              </a:xfrm>
              <a:prstGeom prst="rect">
                <a:avLst/>
              </a:prstGeom>
              <a:blipFill rotWithShape="0">
                <a:blip r:embed="rId1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5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2" y="2009754"/>
            <a:ext cx="3566167" cy="26517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96211" y="1121198"/>
                <a:ext cx="3070071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/>
                          </m:sSubSup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11" y="1121198"/>
                <a:ext cx="3070071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61519"/>
            <a:ext cx="5039058" cy="1990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ZoneTexte 27"/>
          <p:cNvSpPr txBox="1"/>
          <p:nvPr/>
        </p:nvSpPr>
        <p:spPr>
          <a:xfrm>
            <a:off x="228600" y="2737129"/>
            <a:ext cx="3776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Les </a:t>
            </a:r>
            <a:r>
              <a:rPr lang="fr-FR" b="1" dirty="0" smtClean="0">
                <a:solidFill>
                  <a:schemeClr val="tx2"/>
                </a:solidFill>
              </a:rPr>
              <a:t>fluctuations quantiques </a:t>
            </a:r>
            <a:r>
              <a:rPr lang="fr-FR" dirty="0" smtClean="0">
                <a:solidFill>
                  <a:schemeClr val="tx2"/>
                </a:solidFill>
              </a:rPr>
              <a:t>de la lumière dégradent la sensibilité :</a:t>
            </a:r>
          </a:p>
          <a:p>
            <a:pPr marL="742950" lvl="1" indent="-285750">
              <a:buFontTx/>
              <a:buChar char="-"/>
            </a:pPr>
            <a:r>
              <a:rPr lang="fr-FR" b="1" dirty="0" smtClean="0">
                <a:solidFill>
                  <a:schemeClr val="accent2"/>
                </a:solidFill>
              </a:rPr>
              <a:t>directement</a:t>
            </a:r>
            <a:endParaRPr lang="fr-FR" dirty="0">
              <a:solidFill>
                <a:schemeClr val="accent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FR" dirty="0" smtClean="0">
                <a:solidFill>
                  <a:schemeClr val="accent6"/>
                </a:solidFill>
              </a:rPr>
              <a:t>via la </a:t>
            </a:r>
            <a:r>
              <a:rPr lang="fr-FR" b="1" dirty="0" smtClean="0">
                <a:solidFill>
                  <a:schemeClr val="accent6"/>
                </a:solidFill>
              </a:rPr>
              <a:t>pression de radiation</a:t>
            </a:r>
            <a:endParaRPr lang="fr-FR" b="1" dirty="0">
              <a:solidFill>
                <a:schemeClr val="accent6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3934793" y="6287503"/>
            <a:ext cx="133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>
                <a:solidFill>
                  <a:schemeClr val="bg1"/>
                </a:solidFill>
              </a:rPr>
              <a:t>Virgo</a:t>
            </a:r>
            <a:r>
              <a:rPr lang="fr-FR" i="1" dirty="0" smtClean="0">
                <a:solidFill>
                  <a:schemeClr val="bg1"/>
                </a:solidFill>
              </a:rPr>
              <a:t> (Italie)</a:t>
            </a:r>
            <a:endParaRPr lang="fr-FR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726407" y="2826589"/>
                <a:ext cx="616386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826589"/>
                <a:ext cx="616386" cy="387222"/>
              </a:xfrm>
              <a:prstGeom prst="rect">
                <a:avLst/>
              </a:prstGeom>
              <a:blipFill rotWithShape="0">
                <a:blip r:embed="rId17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726407" y="2567671"/>
                <a:ext cx="642035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567671"/>
                <a:ext cx="642035" cy="387222"/>
              </a:xfrm>
              <a:prstGeom prst="rect">
                <a:avLst/>
              </a:prstGeom>
              <a:blipFill rotWithShape="0">
                <a:blip r:embed="rId1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43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2" y="2009754"/>
            <a:ext cx="3566167" cy="26517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96211" y="1121198"/>
                <a:ext cx="3070071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/>
                          </m:sSubSup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11" y="1121198"/>
                <a:ext cx="3070071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61519"/>
            <a:ext cx="5039058" cy="1990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ZoneTexte 27"/>
          <p:cNvSpPr txBox="1"/>
          <p:nvPr/>
        </p:nvSpPr>
        <p:spPr>
          <a:xfrm>
            <a:off x="228600" y="2737129"/>
            <a:ext cx="3776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Les </a:t>
            </a:r>
            <a:r>
              <a:rPr lang="fr-FR" b="1" dirty="0" smtClean="0">
                <a:solidFill>
                  <a:schemeClr val="tx2"/>
                </a:solidFill>
              </a:rPr>
              <a:t>fluctuations quantiques </a:t>
            </a:r>
            <a:r>
              <a:rPr lang="fr-FR" dirty="0" smtClean="0">
                <a:solidFill>
                  <a:schemeClr val="tx2"/>
                </a:solidFill>
              </a:rPr>
              <a:t>de la lumière dégradent la sensibilité :</a:t>
            </a:r>
          </a:p>
          <a:p>
            <a:pPr marL="742950" lvl="1" indent="-285750">
              <a:buFontTx/>
              <a:buChar char="-"/>
            </a:pPr>
            <a:r>
              <a:rPr lang="fr-FR" b="1" dirty="0" smtClean="0">
                <a:solidFill>
                  <a:schemeClr val="accent2"/>
                </a:solidFill>
              </a:rPr>
              <a:t>directement</a:t>
            </a:r>
            <a:endParaRPr lang="fr-FR" dirty="0">
              <a:solidFill>
                <a:schemeClr val="accent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FR" dirty="0" smtClean="0">
                <a:solidFill>
                  <a:schemeClr val="accent6"/>
                </a:solidFill>
              </a:rPr>
              <a:t>via la </a:t>
            </a:r>
            <a:r>
              <a:rPr lang="fr-FR" b="1" dirty="0" smtClean="0">
                <a:solidFill>
                  <a:schemeClr val="accent6"/>
                </a:solidFill>
              </a:rPr>
              <a:t>pression de radiation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349232" y="5195308"/>
            <a:ext cx="3578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L’utilisation de </a:t>
            </a:r>
            <a:r>
              <a:rPr lang="fr-FR" b="1" dirty="0" smtClean="0">
                <a:solidFill>
                  <a:schemeClr val="tx2"/>
                </a:solidFill>
              </a:rPr>
              <a:t>lumière comprimée </a:t>
            </a:r>
            <a:r>
              <a:rPr lang="fr-FR" dirty="0" smtClean="0">
                <a:solidFill>
                  <a:schemeClr val="tx2"/>
                </a:solidFill>
              </a:rPr>
              <a:t>permettra d’améliorer la sensibilité des </a:t>
            </a:r>
            <a:r>
              <a:rPr lang="fr-FR" b="1" dirty="0" smtClean="0">
                <a:solidFill>
                  <a:schemeClr val="tx2"/>
                </a:solidFill>
              </a:rPr>
              <a:t>interféromètres gravitationnels.</a:t>
            </a:r>
            <a:endParaRPr lang="fr-FR" b="1" dirty="0">
              <a:solidFill>
                <a:schemeClr val="tx2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3934793" y="6287503"/>
            <a:ext cx="133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>
                <a:solidFill>
                  <a:schemeClr val="bg1"/>
                </a:solidFill>
              </a:rPr>
              <a:t>Virgo</a:t>
            </a:r>
            <a:r>
              <a:rPr lang="fr-FR" i="1" dirty="0" smtClean="0">
                <a:solidFill>
                  <a:schemeClr val="bg1"/>
                </a:solidFill>
              </a:rPr>
              <a:t> (Italie)</a:t>
            </a:r>
            <a:endParaRPr lang="fr-FR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726407" y="2826589"/>
                <a:ext cx="616386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826589"/>
                <a:ext cx="616386" cy="387222"/>
              </a:xfrm>
              <a:prstGeom prst="rect">
                <a:avLst/>
              </a:prstGeom>
              <a:blipFill rotWithShape="0">
                <a:blip r:embed="rId17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726407" y="2567671"/>
                <a:ext cx="642035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567671"/>
                <a:ext cx="642035" cy="387222"/>
              </a:xfrm>
              <a:prstGeom prst="rect">
                <a:avLst/>
              </a:prstGeom>
              <a:blipFill rotWithShape="0">
                <a:blip r:embed="rId1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97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704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13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3662569" y="323911"/>
            <a:ext cx="1818861" cy="854765"/>
            <a:chOff x="2976579" y="724493"/>
            <a:chExt cx="1818861" cy="854765"/>
          </a:xfrm>
        </p:grpSpPr>
        <p:sp>
          <p:nvSpPr>
            <p:cNvPr id="3" name="Ellipse 2"/>
            <p:cNvSpPr/>
            <p:nvPr/>
          </p:nvSpPr>
          <p:spPr>
            <a:xfrm>
              <a:off x="2976579" y="724493"/>
              <a:ext cx="1818861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191558" y="967210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Électronique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6767417" y="1178045"/>
            <a:ext cx="2033683" cy="854765"/>
            <a:chOff x="6755177" y="355161"/>
            <a:chExt cx="2033683" cy="854765"/>
          </a:xfrm>
        </p:grpSpPr>
        <p:sp>
          <p:nvSpPr>
            <p:cNvPr id="9" name="ZoneTexte 8"/>
            <p:cNvSpPr txBox="1"/>
            <p:nvPr/>
          </p:nvSpPr>
          <p:spPr>
            <a:xfrm>
              <a:off x="6948398" y="597878"/>
              <a:ext cx="1679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Programmation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Ellipse 10"/>
            <p:cNvSpPr/>
            <p:nvPr/>
          </p:nvSpPr>
          <p:spPr>
            <a:xfrm>
              <a:off x="6755177" y="355161"/>
              <a:ext cx="2033683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51816" y="1178677"/>
            <a:ext cx="1381408" cy="854765"/>
            <a:chOff x="351816" y="1178677"/>
            <a:chExt cx="1381408" cy="854765"/>
          </a:xfrm>
        </p:grpSpPr>
        <p:sp>
          <p:nvSpPr>
            <p:cNvPr id="2" name="ZoneTexte 1"/>
            <p:cNvSpPr txBox="1"/>
            <p:nvPr/>
          </p:nvSpPr>
          <p:spPr>
            <a:xfrm>
              <a:off x="479834" y="1421394"/>
              <a:ext cx="1125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Cryogénie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351816" y="1178677"/>
              <a:ext cx="1381408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786266" y="3702184"/>
            <a:ext cx="1143000" cy="854765"/>
            <a:chOff x="6227842" y="3795128"/>
            <a:chExt cx="1143000" cy="854765"/>
          </a:xfrm>
        </p:grpSpPr>
        <p:sp>
          <p:nvSpPr>
            <p:cNvPr id="6" name="ZoneTexte 5"/>
            <p:cNvSpPr txBox="1"/>
            <p:nvPr/>
          </p:nvSpPr>
          <p:spPr>
            <a:xfrm>
              <a:off x="6326008" y="4037845"/>
              <a:ext cx="961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Optique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" name="Ellipse 14"/>
            <p:cNvSpPr/>
            <p:nvPr/>
          </p:nvSpPr>
          <p:spPr>
            <a:xfrm>
              <a:off x="6227842" y="3795128"/>
              <a:ext cx="1143000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7123459" y="3590639"/>
            <a:ext cx="1677641" cy="854765"/>
            <a:chOff x="1915631" y="4896786"/>
            <a:chExt cx="1677641" cy="854765"/>
          </a:xfrm>
        </p:grpSpPr>
        <p:sp>
          <p:nvSpPr>
            <p:cNvPr id="8" name="ZoneTexte 7"/>
            <p:cNvSpPr txBox="1"/>
            <p:nvPr/>
          </p:nvSpPr>
          <p:spPr>
            <a:xfrm>
              <a:off x="2107352" y="5139503"/>
              <a:ext cx="1294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Oscillateurs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1915631" y="4896786"/>
              <a:ext cx="1677641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57847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228600" y="579961"/>
            <a:ext cx="8686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Réinvestir les connaissances théoriques et les compétences expérimentales développées pendant la thèse autour de </a:t>
            </a:r>
            <a:r>
              <a:rPr lang="fr-FR" b="1" dirty="0">
                <a:solidFill>
                  <a:schemeClr val="tx2"/>
                </a:solidFill>
              </a:rPr>
              <a:t>l’oscillateur mécanique </a:t>
            </a:r>
            <a:r>
              <a:rPr lang="fr-FR" dirty="0">
                <a:solidFill>
                  <a:schemeClr val="tx2"/>
                </a:solidFill>
              </a:rPr>
              <a:t>qu’est le micro-pilier.</a:t>
            </a:r>
            <a:endParaRPr lang="fr-FR" i="1" dirty="0">
              <a:solidFill>
                <a:schemeClr val="tx2"/>
              </a:solidFill>
            </a:endParaRPr>
          </a:p>
          <a:p>
            <a:endParaRPr lang="fr-FR" b="1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Premier trimestre de première année de CPGE, </a:t>
            </a:r>
            <a:r>
              <a:rPr lang="fr-FR" b="1" dirty="0" smtClean="0">
                <a:solidFill>
                  <a:schemeClr val="accent1"/>
                </a:solidFill>
              </a:rPr>
              <a:t>signaux physiques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harmonique</a:t>
            </a:r>
            <a:r>
              <a:rPr lang="fr-FR" dirty="0">
                <a:solidFill>
                  <a:schemeClr val="accent1"/>
                </a:solidFill>
              </a:rPr>
              <a:t>, oscillateur </a:t>
            </a:r>
            <a:r>
              <a:rPr lang="fr-FR" dirty="0" smtClean="0">
                <a:solidFill>
                  <a:schemeClr val="accent1"/>
                </a:solidFill>
              </a:rPr>
              <a:t>amorti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Filtrage linéaire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Étude spectrale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Fil conducteur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Confronter le modèle de l’oscillateur à des systèmes réels</a:t>
            </a:r>
            <a:endParaRPr lang="fr-FR" b="1" dirty="0">
              <a:solidFill>
                <a:schemeClr val="accent1"/>
              </a:solidFill>
            </a:endParaRPr>
          </a:p>
          <a:p>
            <a:pPr lvl="1"/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Déroulement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Cours + TD : aspects théoriques et résultats importants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TP : étude de différents oscillateurs : diapasons, verre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Évaluation : étude documentaire autour des oscillateurs micro-fabriqués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432874"/>
            <a:ext cx="9144000" cy="19950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Oscillateurs et micro-pilier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14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3427967"/>
            <a:ext cx="9144000" cy="15316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4959626"/>
            <a:ext cx="9144000" cy="187543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Tester la mécanique quantique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3</a:t>
            </a:r>
            <a:endParaRPr lang="fr-FR" sz="1600" dirty="0" smtClean="0"/>
          </a:p>
        </p:txBody>
      </p:sp>
      <p:grpSp>
        <p:nvGrpSpPr>
          <p:cNvPr id="40" name="Groupe 39"/>
          <p:cNvGrpSpPr/>
          <p:nvPr/>
        </p:nvGrpSpPr>
        <p:grpSpPr>
          <a:xfrm>
            <a:off x="156076" y="1585120"/>
            <a:ext cx="9318996" cy="4052989"/>
            <a:chOff x="170896" y="2031787"/>
            <a:chExt cx="9318996" cy="4052989"/>
          </a:xfrm>
        </p:grpSpPr>
        <p:sp>
          <p:nvSpPr>
            <p:cNvPr id="25" name="Ellipse 24"/>
            <p:cNvSpPr/>
            <p:nvPr/>
          </p:nvSpPr>
          <p:spPr>
            <a:xfrm>
              <a:off x="3698345" y="260825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70896" y="2031787"/>
              <a:ext cx="9318996" cy="4052989"/>
              <a:chOff x="170896" y="2031787"/>
              <a:chExt cx="9318996" cy="4052989"/>
            </a:xfrm>
          </p:grpSpPr>
          <p:grpSp>
            <p:nvGrpSpPr>
              <p:cNvPr id="15" name="Groupe 14"/>
              <p:cNvGrpSpPr/>
              <p:nvPr/>
            </p:nvGrpSpPr>
            <p:grpSpPr>
              <a:xfrm rot="-1200000">
                <a:off x="170896" y="2368031"/>
                <a:ext cx="9318996" cy="2541945"/>
                <a:chOff x="389390" y="2803650"/>
                <a:chExt cx="9318996" cy="2541945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389390" y="2803651"/>
                  <a:ext cx="4079471" cy="2541944"/>
                  <a:chOff x="613539" y="2892423"/>
                  <a:chExt cx="4079471" cy="2541944"/>
                </a:xfrm>
              </p:grpSpPr>
              <p:pic>
                <p:nvPicPr>
                  <p:cNvPr id="12" name="Image 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33650" y="3634367"/>
                    <a:ext cx="1800000" cy="1800000"/>
                  </a:xfrm>
                  <a:prstGeom prst="rect">
                    <a:avLst/>
                  </a:prstGeom>
                </p:spPr>
              </p:pic>
              <p:sp>
                <p:nvSpPr>
                  <p:cNvPr id="9" name="Flèche droite 8"/>
                  <p:cNvSpPr/>
                  <p:nvPr/>
                </p:nvSpPr>
                <p:spPr>
                  <a:xfrm>
                    <a:off x="613539" y="2892423"/>
                    <a:ext cx="4079471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>
                          <a:alpha val="25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1" name="Groupe 10"/>
                  <p:cNvGrpSpPr>
                    <a:grpSpLocks noChangeAspect="1"/>
                  </p:cNvGrpSpPr>
                  <p:nvPr/>
                </p:nvGrpSpPr>
                <p:grpSpPr>
                  <a:xfrm>
                    <a:off x="1453650" y="3994367"/>
                    <a:ext cx="1080000" cy="1080000"/>
                    <a:chOff x="1482834" y="4093012"/>
                    <a:chExt cx="1440000" cy="1440000"/>
                  </a:xfrm>
                </p:grpSpPr>
                <p:sp>
                  <p:nvSpPr>
                    <p:cNvPr id="3" name="Ellipse 2"/>
                    <p:cNvSpPr/>
                    <p:nvPr/>
                  </p:nvSpPr>
                  <p:spPr>
                    <a:xfrm>
                      <a:off x="1482834" y="4093012"/>
                      <a:ext cx="1440000" cy="144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bg1">
                            <a:alpha val="25000"/>
                          </a:schemeClr>
                        </a:gs>
                        <a:gs pos="0">
                          <a:schemeClr val="bg1">
                            <a:lumMod val="6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2" name="Image 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5144" y="4093012"/>
                      <a:ext cx="1275381" cy="144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Image 12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21" t="74512" r="29707" b="14378"/>
                  <a:stretch/>
                </p:blipFill>
                <p:spPr>
                  <a:xfrm>
                    <a:off x="912388" y="4466994"/>
                    <a:ext cx="170470" cy="126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4839656" y="2803650"/>
                  <a:ext cx="4868730" cy="1866876"/>
                  <a:chOff x="4050897" y="937221"/>
                  <a:chExt cx="4868730" cy="1866876"/>
                </a:xfrm>
              </p:grpSpPr>
              <p:pic>
                <p:nvPicPr>
                  <p:cNvPr id="5" name="Image 4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575" r="14033" b="18611"/>
                  <a:stretch/>
                </p:blipFill>
                <p:spPr>
                  <a:xfrm>
                    <a:off x="7160908" y="1904097"/>
                    <a:ext cx="1297291" cy="90000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Flèche droite 18"/>
                  <p:cNvSpPr/>
                  <p:nvPr/>
                </p:nvSpPr>
                <p:spPr>
                  <a:xfrm rot="10800000">
                    <a:off x="4050897" y="937221"/>
                    <a:ext cx="4868730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accent6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3" name="Picture 13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4779" y="1904097"/>
                    <a:ext cx="1208653" cy="90000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45409" y="1904097"/>
                    <a:ext cx="1190099" cy="900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" name="ZoneTexte 25"/>
              <p:cNvSpPr txBox="1"/>
              <p:nvPr/>
            </p:nvSpPr>
            <p:spPr>
              <a:xfrm rot="1500000">
                <a:off x="734316" y="5715444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Électron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 rot="1500000">
                <a:off x="2095708" y="5601133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Atome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500000">
                <a:off x="3381579" y="5383554"/>
                <a:ext cx="1075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Fullérène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 rot="-1200000">
                <a:off x="5427235" y="3436733"/>
                <a:ext cx="3809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Des oscillateurs de plus en plus petits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 rot="20333977">
                <a:off x="5983326" y="2031787"/>
                <a:ext cx="158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6"/>
                    </a:solidFill>
                  </a:rPr>
                  <a:t>« Top-down »</a:t>
                </a:r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 rot="20485617">
                <a:off x="1156395" y="3764195"/>
                <a:ext cx="1597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/>
                    </a:solidFill>
                  </a:rPr>
                  <a:t>« </a:t>
                </a:r>
                <a:r>
                  <a:rPr lang="fr-FR" b="1" dirty="0" err="1" smtClean="0">
                    <a:solidFill>
                      <a:schemeClr val="accent2"/>
                    </a:solidFill>
                  </a:rPr>
                  <a:t>Bottom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-up »</a:t>
                </a:r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3958943" y="2651241"/>
                <a:ext cx="5405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000" b="1" dirty="0" smtClean="0">
                    <a:solidFill>
                      <a:schemeClr val="bg1"/>
                    </a:solidFill>
                  </a:rPr>
                  <a:t>?</a:t>
                </a:r>
                <a:endParaRPr lang="fr-FR" sz="6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ZoneTexte 36"/>
          <p:cNvSpPr txBox="1"/>
          <p:nvPr/>
        </p:nvSpPr>
        <p:spPr>
          <a:xfrm>
            <a:off x="141256" y="964030"/>
            <a:ext cx="4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La </a:t>
            </a:r>
            <a:r>
              <a:rPr lang="fr-FR" b="1" dirty="0" smtClean="0">
                <a:solidFill>
                  <a:schemeClr val="accent2"/>
                </a:solidFill>
              </a:rPr>
              <a:t>mécanique quantique </a:t>
            </a:r>
            <a:r>
              <a:rPr lang="fr-FR" dirty="0" smtClean="0">
                <a:solidFill>
                  <a:schemeClr val="accent2"/>
                </a:solidFill>
              </a:rPr>
              <a:t>décrit le comportement des </a:t>
            </a:r>
            <a:r>
              <a:rPr lang="fr-FR" b="1" dirty="0" smtClean="0">
                <a:solidFill>
                  <a:schemeClr val="accent2"/>
                </a:solidFill>
              </a:rPr>
              <a:t>entités microscopiques.</a:t>
            </a:r>
          </a:p>
          <a:p>
            <a:r>
              <a:rPr lang="fr-FR" dirty="0" smtClean="0">
                <a:solidFill>
                  <a:schemeClr val="accent2"/>
                </a:solidFill>
              </a:rPr>
              <a:t>Elle repose sur un formalisme </a:t>
            </a:r>
            <a:r>
              <a:rPr lang="fr-FR" b="1" dirty="0" smtClean="0">
                <a:solidFill>
                  <a:schemeClr val="accent2"/>
                </a:solidFill>
              </a:rPr>
              <a:t>probabiliste.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650862" y="4144778"/>
            <a:ext cx="4264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6"/>
                </a:solidFill>
              </a:rPr>
              <a:t>La </a:t>
            </a:r>
            <a:r>
              <a:rPr lang="fr-FR" b="1" dirty="0" smtClean="0">
                <a:solidFill>
                  <a:schemeClr val="accent6"/>
                </a:solidFill>
              </a:rPr>
              <a:t>mécanique classique</a:t>
            </a:r>
            <a:r>
              <a:rPr lang="fr-FR" dirty="0" smtClean="0">
                <a:solidFill>
                  <a:schemeClr val="accent6"/>
                </a:solidFill>
              </a:rPr>
              <a:t> s’applique</a:t>
            </a:r>
          </a:p>
          <a:p>
            <a:pPr algn="r"/>
            <a:r>
              <a:rPr lang="fr-FR" dirty="0" smtClean="0">
                <a:solidFill>
                  <a:schemeClr val="accent6"/>
                </a:solidFill>
              </a:rPr>
              <a:t>aux </a:t>
            </a:r>
            <a:r>
              <a:rPr lang="fr-FR" b="1" dirty="0" smtClean="0">
                <a:solidFill>
                  <a:schemeClr val="accent6"/>
                </a:solidFill>
              </a:rPr>
              <a:t>objets macroscopiques.</a:t>
            </a:r>
          </a:p>
          <a:p>
            <a:pPr algn="r"/>
            <a:r>
              <a:rPr lang="fr-FR" dirty="0" smtClean="0">
                <a:solidFill>
                  <a:schemeClr val="accent6"/>
                </a:solidFill>
              </a:rPr>
              <a:t>Elle repose sur un formalisme </a:t>
            </a:r>
            <a:r>
              <a:rPr lang="fr-FR" b="1" dirty="0" smtClean="0">
                <a:solidFill>
                  <a:schemeClr val="accent6"/>
                </a:solidFill>
              </a:rPr>
              <a:t>déterministe.</a:t>
            </a:r>
            <a:endParaRPr lang="fr-FR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38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228600" y="579961"/>
            <a:ext cx="8686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Réinvestir les connaissances théoriques et les compétences expérimentales développées pendant la thèse autour de </a:t>
            </a:r>
            <a:r>
              <a:rPr lang="fr-FR" b="1" dirty="0">
                <a:solidFill>
                  <a:schemeClr val="tx2"/>
                </a:solidFill>
              </a:rPr>
              <a:t>l’oscillateur mécanique </a:t>
            </a:r>
            <a:r>
              <a:rPr lang="fr-FR" dirty="0">
                <a:solidFill>
                  <a:schemeClr val="tx2"/>
                </a:solidFill>
              </a:rPr>
              <a:t>qu’est le micro-pilier.</a:t>
            </a:r>
            <a:endParaRPr lang="fr-FR" i="1" dirty="0">
              <a:solidFill>
                <a:schemeClr val="tx2"/>
              </a:solidFill>
            </a:endParaRPr>
          </a:p>
          <a:p>
            <a:endParaRPr lang="fr-FR" b="1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Premier trimestre de première année de CPGE, </a:t>
            </a:r>
            <a:r>
              <a:rPr lang="fr-FR" b="1" dirty="0" smtClean="0">
                <a:solidFill>
                  <a:schemeClr val="accent1"/>
                </a:solidFill>
              </a:rPr>
              <a:t>signaux physiques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harmonique</a:t>
            </a:r>
            <a:r>
              <a:rPr lang="fr-FR" dirty="0">
                <a:solidFill>
                  <a:schemeClr val="accent1"/>
                </a:solidFill>
              </a:rPr>
              <a:t>, oscillateur </a:t>
            </a:r>
            <a:r>
              <a:rPr lang="fr-FR" dirty="0" smtClean="0">
                <a:solidFill>
                  <a:schemeClr val="accent1"/>
                </a:solidFill>
              </a:rPr>
              <a:t>amorti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Filtrage linéaire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Étude spectrale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Fil conducteur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Confronter le modèle de l’oscillateur à des systèmes réels</a:t>
            </a:r>
            <a:endParaRPr lang="fr-FR" b="1" dirty="0">
              <a:solidFill>
                <a:schemeClr val="accent1"/>
              </a:solidFill>
            </a:endParaRPr>
          </a:p>
          <a:p>
            <a:pPr lvl="1"/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Déroulement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Cours + TD : aspects théoriques et résultats importants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TP : étude de différents oscillateurs : diapasons, verre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Évaluation : étude documentaire autour des oscillateurs micro-fabriqués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Oscillateurs et micro-pilier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14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3427967"/>
            <a:ext cx="9144000" cy="15316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4959626"/>
            <a:ext cx="9144000" cy="187543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059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228600" y="579961"/>
            <a:ext cx="8686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Réinvestir les connaissances théoriques et les compétences expérimentales développées pendant la thèse autour de </a:t>
            </a:r>
            <a:r>
              <a:rPr lang="fr-FR" b="1" dirty="0">
                <a:solidFill>
                  <a:schemeClr val="tx2"/>
                </a:solidFill>
              </a:rPr>
              <a:t>l’oscillateur mécanique </a:t>
            </a:r>
            <a:r>
              <a:rPr lang="fr-FR" dirty="0">
                <a:solidFill>
                  <a:schemeClr val="tx2"/>
                </a:solidFill>
              </a:rPr>
              <a:t>qu’est le micro-pilier.</a:t>
            </a:r>
            <a:endParaRPr lang="fr-FR" i="1" dirty="0">
              <a:solidFill>
                <a:schemeClr val="tx2"/>
              </a:solidFill>
            </a:endParaRPr>
          </a:p>
          <a:p>
            <a:endParaRPr lang="fr-FR" b="1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Premier trimestre de première année de CPGE, </a:t>
            </a:r>
            <a:r>
              <a:rPr lang="fr-FR" b="1" dirty="0" smtClean="0">
                <a:solidFill>
                  <a:schemeClr val="accent1"/>
                </a:solidFill>
              </a:rPr>
              <a:t>signaux physiques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harmonique</a:t>
            </a:r>
            <a:r>
              <a:rPr lang="fr-FR" dirty="0">
                <a:solidFill>
                  <a:schemeClr val="accent1"/>
                </a:solidFill>
              </a:rPr>
              <a:t>, oscillateur </a:t>
            </a:r>
            <a:r>
              <a:rPr lang="fr-FR" dirty="0" smtClean="0">
                <a:solidFill>
                  <a:schemeClr val="accent1"/>
                </a:solidFill>
              </a:rPr>
              <a:t>amorti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Filtrage linéaire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Étude spectrale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Fil conducteur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Confronter le modèle de l’oscillateur à des systèmes réels</a:t>
            </a:r>
            <a:endParaRPr lang="fr-FR" b="1" dirty="0">
              <a:solidFill>
                <a:schemeClr val="accent1"/>
              </a:solidFill>
            </a:endParaRPr>
          </a:p>
          <a:p>
            <a:pPr lvl="1"/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Déroulement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Cours + TD : aspects théoriques et résultats importants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TP : étude de différents oscillateurs : diapasons, verre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Évaluation : étude documentaire autour des oscillateurs micro-fabriqués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Oscillateurs et micro-pilier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4959626"/>
            <a:ext cx="9144000" cy="187543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22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228600" y="579961"/>
            <a:ext cx="8686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Réinvestir les connaissances théoriques et les compétences expérimentales développées pendant la thèse autour de </a:t>
            </a:r>
            <a:r>
              <a:rPr lang="fr-FR" b="1" dirty="0">
                <a:solidFill>
                  <a:schemeClr val="tx2"/>
                </a:solidFill>
              </a:rPr>
              <a:t>l’oscillateur mécanique </a:t>
            </a:r>
            <a:r>
              <a:rPr lang="fr-FR" dirty="0">
                <a:solidFill>
                  <a:schemeClr val="tx2"/>
                </a:solidFill>
              </a:rPr>
              <a:t>qu’est le micro-pilier.</a:t>
            </a:r>
            <a:endParaRPr lang="fr-FR" i="1" dirty="0">
              <a:solidFill>
                <a:schemeClr val="tx2"/>
              </a:solidFill>
            </a:endParaRPr>
          </a:p>
          <a:p>
            <a:endParaRPr lang="fr-FR" b="1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Premier trimestre de première année de CPGE, </a:t>
            </a:r>
            <a:r>
              <a:rPr lang="fr-FR" b="1" dirty="0" smtClean="0">
                <a:solidFill>
                  <a:schemeClr val="accent1"/>
                </a:solidFill>
              </a:rPr>
              <a:t>signaux physiques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harmonique</a:t>
            </a:r>
            <a:r>
              <a:rPr lang="fr-FR" dirty="0">
                <a:solidFill>
                  <a:schemeClr val="accent1"/>
                </a:solidFill>
              </a:rPr>
              <a:t>, oscillateur </a:t>
            </a:r>
            <a:r>
              <a:rPr lang="fr-FR" dirty="0" smtClean="0">
                <a:solidFill>
                  <a:schemeClr val="accent1"/>
                </a:solidFill>
              </a:rPr>
              <a:t>amorti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Filtrage linéaire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Étude spectrale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Fil conducteur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Confronter le modèle de l’oscillateur à des systèmes réels</a:t>
            </a:r>
            <a:endParaRPr lang="fr-FR" b="1" dirty="0">
              <a:solidFill>
                <a:schemeClr val="accent1"/>
              </a:solidFill>
            </a:endParaRPr>
          </a:p>
          <a:p>
            <a:pPr lvl="1"/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Déroulement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Cours + TD : aspects théoriques et résultats importants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TP : étude de différents oscillateurs : diapasons, verre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Évaluation : étude documentaire autour des oscillateurs micro-fabriqués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Oscillateurs et micro-pilier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1926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Cours et TD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tx2"/>
                    </a:solidFill>
                  </a:rPr>
                  <a:t>Équation canonique de l’oscillateur harmonique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r>
                  <a:rPr lang="fr-FR" i="1" dirty="0">
                    <a:solidFill>
                      <a:schemeClr val="tx2"/>
                    </a:solidFill>
                  </a:rPr>
                  <a:t>Comment déterminer la pulsation propre </a:t>
                </a:r>
                <a:r>
                  <a:rPr lang="fr-FR" i="1" dirty="0" smtClean="0">
                    <a:solidFill>
                      <a:schemeClr val="tx2"/>
                    </a:solidFill>
                  </a:rPr>
                  <a:t>?</a:t>
                </a:r>
                <a:endParaRPr lang="fr-FR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632" t="-3974" b="-9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349233" y="511175"/>
            <a:ext cx="3566167" cy="2651765"/>
            <a:chOff x="5349233" y="511175"/>
            <a:chExt cx="3566167" cy="26517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233" y="511175"/>
              <a:ext cx="3566167" cy="265176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67" y="661464"/>
              <a:ext cx="912358" cy="8057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3982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Cours et TD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tx2"/>
                    </a:solidFill>
                  </a:rPr>
                  <a:t>Équation canonique de l’oscillateur harmonique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r>
                  <a:rPr lang="fr-FR" i="1" dirty="0">
                    <a:solidFill>
                      <a:schemeClr val="tx2"/>
                    </a:solidFill>
                  </a:rPr>
                  <a:t>Comment déterminer la pulsation propre </a:t>
                </a:r>
                <a:r>
                  <a:rPr lang="fr-FR" i="1" dirty="0" smtClean="0">
                    <a:solidFill>
                      <a:schemeClr val="tx2"/>
                    </a:solidFill>
                  </a:rPr>
                  <a:t>?</a:t>
                </a:r>
                <a:endParaRPr lang="fr-FR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632" t="-3974" b="-9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tx2"/>
                    </a:solidFill>
                  </a:rPr>
                  <a:t>Équation canonique de l’oscillateur amorti :</a:t>
                </a:r>
                <a:endParaRPr lang="fr-FR" i="1" dirty="0" smtClean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  <a:p>
                <a:r>
                  <a:rPr lang="fr-FR" i="1" dirty="0" smtClean="0">
                    <a:solidFill>
                      <a:schemeClr val="tx2"/>
                    </a:solidFill>
                  </a:rPr>
                  <a:t>Quelles sont les sources d’amortissement ?</a:t>
                </a:r>
                <a:endParaRPr lang="fr-FR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632"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349233" y="511175"/>
            <a:ext cx="3566167" cy="2651765"/>
            <a:chOff x="5349233" y="511175"/>
            <a:chExt cx="3566167" cy="26517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233" y="511175"/>
              <a:ext cx="3566167" cy="265176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67" y="661464"/>
              <a:ext cx="912358" cy="8057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708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Cours et TD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tx2"/>
                    </a:solidFill>
                  </a:rPr>
                  <a:t>Équation canonique de l’oscillateur harmonique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r>
                  <a:rPr lang="fr-FR" i="1" dirty="0">
                    <a:solidFill>
                      <a:schemeClr val="tx2"/>
                    </a:solidFill>
                  </a:rPr>
                  <a:t>Comment déterminer la pulsation propre </a:t>
                </a:r>
                <a:r>
                  <a:rPr lang="fr-FR" i="1" dirty="0" smtClean="0">
                    <a:solidFill>
                      <a:schemeClr val="tx2"/>
                    </a:solidFill>
                  </a:rPr>
                  <a:t>?</a:t>
                </a:r>
                <a:endParaRPr lang="fr-FR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632" t="-3974" b="-9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tx2"/>
                    </a:solidFill>
                  </a:rPr>
                  <a:t>Équation canonique de l’oscillateur amorti :</a:t>
                </a:r>
                <a:endParaRPr lang="fr-FR" i="1" dirty="0" smtClean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  <a:p>
                <a:r>
                  <a:rPr lang="fr-FR" i="1" dirty="0" smtClean="0">
                    <a:solidFill>
                      <a:schemeClr val="tx2"/>
                    </a:solidFill>
                  </a:rPr>
                  <a:t>Quelles sont les sources d’amortissement ?</a:t>
                </a:r>
                <a:endParaRPr lang="fr-FR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632"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tx2"/>
                    </a:solidFill>
                  </a:rPr>
                  <a:t>En régime forcé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ba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i="1" dirty="0" smtClean="0">
                    <a:solidFill>
                      <a:schemeClr val="tx2"/>
                    </a:solidFill>
                  </a:rPr>
                  <a:t>Quelles sont les caractéristiques </a:t>
                </a:r>
                <a:r>
                  <a:rPr lang="fr-FR" i="1" dirty="0">
                    <a:solidFill>
                      <a:schemeClr val="tx2"/>
                    </a:solidFill>
                  </a:rPr>
                  <a:t>d</a:t>
                </a:r>
                <a:r>
                  <a:rPr lang="fr-FR" i="1" dirty="0" smtClean="0">
                    <a:solidFill>
                      <a:schemeClr val="tx2"/>
                    </a:solidFill>
                  </a:rPr>
                  <a:t>’un système résonant ?</a:t>
                </a: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blipFill rotWithShape="0">
                <a:blip r:embed="rId5"/>
                <a:stretch>
                  <a:fillRect l="-632" t="-2913" b="-72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349233" y="511175"/>
            <a:ext cx="3566167" cy="2651765"/>
            <a:chOff x="5349233" y="511175"/>
            <a:chExt cx="3566167" cy="26517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233" y="511175"/>
              <a:ext cx="3566167" cy="265176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67" y="661464"/>
              <a:ext cx="912358" cy="8057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6045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Cours et TD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tx2"/>
                    </a:solidFill>
                  </a:rPr>
                  <a:t>Équation canonique de l’oscillateur harmonique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r>
                  <a:rPr lang="fr-FR" i="1" dirty="0">
                    <a:solidFill>
                      <a:schemeClr val="tx2"/>
                    </a:solidFill>
                  </a:rPr>
                  <a:t>Comment déterminer la pulsation propre </a:t>
                </a:r>
                <a:r>
                  <a:rPr lang="fr-FR" i="1" dirty="0" smtClean="0">
                    <a:solidFill>
                      <a:schemeClr val="tx2"/>
                    </a:solidFill>
                  </a:rPr>
                  <a:t>?</a:t>
                </a:r>
                <a:endParaRPr lang="fr-FR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632" t="-3974" b="-9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tx2"/>
                    </a:solidFill>
                  </a:rPr>
                  <a:t>Équation canonique de l’oscillateur amorti :</a:t>
                </a:r>
                <a:endParaRPr lang="fr-FR" i="1" dirty="0" smtClean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  <a:p>
                <a:r>
                  <a:rPr lang="fr-FR" i="1" dirty="0" smtClean="0">
                    <a:solidFill>
                      <a:schemeClr val="tx2"/>
                    </a:solidFill>
                  </a:rPr>
                  <a:t>Quelles sont les sources d’amortissement ?</a:t>
                </a:r>
                <a:endParaRPr lang="fr-FR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632"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tx2"/>
                    </a:solidFill>
                  </a:rPr>
                  <a:t>En régime forcé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ba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i="1" dirty="0" smtClean="0">
                    <a:solidFill>
                      <a:schemeClr val="tx2"/>
                    </a:solidFill>
                  </a:rPr>
                  <a:t>Quelles sont les caractéristiques </a:t>
                </a:r>
                <a:r>
                  <a:rPr lang="fr-FR" i="1" dirty="0">
                    <a:solidFill>
                      <a:schemeClr val="tx2"/>
                    </a:solidFill>
                  </a:rPr>
                  <a:t>d</a:t>
                </a:r>
                <a:r>
                  <a:rPr lang="fr-FR" i="1" dirty="0" smtClean="0">
                    <a:solidFill>
                      <a:schemeClr val="tx2"/>
                    </a:solidFill>
                  </a:rPr>
                  <a:t>’un système résonant ?</a:t>
                </a: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blipFill rotWithShape="0">
                <a:blip r:embed="rId5"/>
                <a:stretch>
                  <a:fillRect l="-632" t="-2913" b="-72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349233" y="511175"/>
            <a:ext cx="3566167" cy="2651765"/>
            <a:chOff x="5349233" y="511175"/>
            <a:chExt cx="3566167" cy="26517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233" y="511175"/>
              <a:ext cx="3566167" cy="265176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67" y="661464"/>
              <a:ext cx="912358" cy="8057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" name="ZoneTexte 12"/>
          <p:cNvSpPr txBox="1"/>
          <p:nvPr/>
        </p:nvSpPr>
        <p:spPr>
          <a:xfrm>
            <a:off x="228600" y="6071262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Illustration des différents résultats avec des simulations Python.</a:t>
            </a:r>
          </a:p>
        </p:txBody>
      </p:sp>
    </p:spTree>
    <p:extLst>
      <p:ext uri="{BB962C8B-B14F-4D97-AF65-F5344CB8AC3E}">
        <p14:creationId xmlns:p14="http://schemas.microsoft.com/office/powerpoint/2010/main" val="19062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46" y="1011979"/>
            <a:ext cx="1681473" cy="403553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7" r="16708"/>
          <a:stretch/>
        </p:blipFill>
        <p:spPr>
          <a:xfrm>
            <a:off x="228600" y="1246360"/>
            <a:ext cx="2424165" cy="3566773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caractérisation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16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047513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En </a:t>
            </a:r>
            <a:r>
              <a:rPr lang="fr-FR" b="1" dirty="0" smtClean="0">
                <a:solidFill>
                  <a:schemeClr val="tx2"/>
                </a:solidFill>
              </a:rPr>
              <a:t>régime libre</a:t>
            </a:r>
            <a:r>
              <a:rPr lang="fr-FR" dirty="0" smtClean="0">
                <a:solidFill>
                  <a:schemeClr val="tx2"/>
                </a:solidFill>
              </a:rPr>
              <a:t>, on mesure la </a:t>
            </a:r>
            <a:r>
              <a:rPr lang="fr-FR" b="1" dirty="0" smtClean="0">
                <a:solidFill>
                  <a:schemeClr val="accent1"/>
                </a:solidFill>
              </a:rPr>
              <a:t>fréquence propre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smtClean="0">
                <a:solidFill>
                  <a:schemeClr val="tx2"/>
                </a:solidFill>
              </a:rPr>
              <a:t>et le </a:t>
            </a:r>
            <a:r>
              <a:rPr lang="fr-FR" b="1" dirty="0" smtClean="0">
                <a:solidFill>
                  <a:schemeClr val="accent6"/>
                </a:solidFill>
              </a:rPr>
              <a:t>facteur de qualité</a:t>
            </a:r>
            <a:r>
              <a:rPr lang="fr-FR" dirty="0" smtClean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4453119" y="1246966"/>
            <a:ext cx="4462281" cy="3566167"/>
            <a:chOff x="3904488" y="3458850"/>
            <a:chExt cx="4462281" cy="3566167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488" y="3458850"/>
              <a:ext cx="4462281" cy="35661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ms</m:t>
                        </m:r>
                      </m:oMath>
                    </m:oMathPara>
                  </a14:m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ZoneTexte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necteur droit avec flèche 17"/>
            <p:cNvCxnSpPr/>
            <p:nvPr/>
          </p:nvCxnSpPr>
          <p:spPr>
            <a:xfrm>
              <a:off x="5276088" y="4159938"/>
              <a:ext cx="777240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11" r="-3311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ZoneTexte 11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choisir pertinemment les paramètres d’acquisition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9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46" y="1011979"/>
            <a:ext cx="1681473" cy="403553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7" r="16708"/>
          <a:stretch/>
        </p:blipFill>
        <p:spPr>
          <a:xfrm>
            <a:off x="228600" y="1246360"/>
            <a:ext cx="2424165" cy="3566773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caractérisation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16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047513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En </a:t>
            </a:r>
            <a:r>
              <a:rPr lang="fr-FR" b="1" dirty="0" smtClean="0">
                <a:solidFill>
                  <a:schemeClr val="tx2"/>
                </a:solidFill>
              </a:rPr>
              <a:t>régime libre</a:t>
            </a:r>
            <a:r>
              <a:rPr lang="fr-FR" dirty="0" smtClean="0">
                <a:solidFill>
                  <a:schemeClr val="tx2"/>
                </a:solidFill>
              </a:rPr>
              <a:t>, on mesure la </a:t>
            </a:r>
            <a:r>
              <a:rPr lang="fr-FR" b="1" dirty="0" smtClean="0">
                <a:solidFill>
                  <a:schemeClr val="accent1"/>
                </a:solidFill>
              </a:rPr>
              <a:t>fréquence propre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smtClean="0">
                <a:solidFill>
                  <a:schemeClr val="tx2"/>
                </a:solidFill>
              </a:rPr>
              <a:t>et le </a:t>
            </a:r>
            <a:r>
              <a:rPr lang="fr-FR" b="1" dirty="0" smtClean="0">
                <a:solidFill>
                  <a:schemeClr val="accent6"/>
                </a:solidFill>
              </a:rPr>
              <a:t>facteur de qualité</a:t>
            </a:r>
            <a:r>
              <a:rPr lang="fr-FR" dirty="0" smtClean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4453119" y="1246966"/>
            <a:ext cx="4462281" cy="3566167"/>
            <a:chOff x="3904488" y="3458850"/>
            <a:chExt cx="4462281" cy="3566167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488" y="3458850"/>
              <a:ext cx="4462281" cy="35661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ms</m:t>
                        </m:r>
                      </m:oMath>
                    </m:oMathPara>
                  </a14:m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ZoneTexte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necteur droit avec flèche 17"/>
            <p:cNvCxnSpPr/>
            <p:nvPr/>
          </p:nvCxnSpPr>
          <p:spPr>
            <a:xfrm>
              <a:off x="5276088" y="4159938"/>
              <a:ext cx="777240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11" r="-3311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ZoneTexte 11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choisir pertinemment les paramètres d’acquisition</a:t>
            </a:r>
            <a:endParaRPr lang="fr-FR" b="1" i="1" dirty="0">
              <a:solidFill>
                <a:schemeClr val="accent2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28600" y="5433605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chemeClr val="tx2"/>
                </a:solidFill>
              </a:rPr>
              <a:t>Quels sont les paramètres qui influent sur ces valeurs ?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A</a:t>
            </a:r>
            <a:r>
              <a:rPr lang="fr-FR" i="1" dirty="0" smtClean="0">
                <a:solidFill>
                  <a:schemeClr val="accent1"/>
                </a:solidFill>
              </a:rPr>
              <a:t>jout d’une masselotte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6"/>
                </a:solidFill>
              </a:rPr>
              <a:t>Présence d’une caisse de résonance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6"/>
                </a:solidFill>
              </a:rPr>
              <a:t>Frottements fluides dans différents milieux</a:t>
            </a:r>
            <a:endParaRPr lang="fr-FR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03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« fonction de transfert »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17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39330" y="2288879"/>
            <a:ext cx="3894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Une excitation sinusoïdale par un électro-aimant permet de mesurer la </a:t>
            </a:r>
            <a:r>
              <a:rPr lang="fr-FR" b="1" dirty="0" smtClean="0">
                <a:solidFill>
                  <a:schemeClr val="tx2"/>
                </a:solidFill>
              </a:rPr>
              <a:t>réponse fréquentielle</a:t>
            </a:r>
            <a:r>
              <a:rPr lang="fr-FR" dirty="0" smtClean="0">
                <a:solidFill>
                  <a:schemeClr val="tx2"/>
                </a:solidFill>
              </a:rPr>
              <a:t> du diapason.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35" y="1143451"/>
            <a:ext cx="4448565" cy="3566167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fonction de transfert et résonance – lien avec les filtres électroniques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Tester la mécanique quantique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3</a:t>
            </a:r>
            <a:endParaRPr lang="fr-FR" sz="1600" dirty="0" smtClean="0"/>
          </a:p>
        </p:txBody>
      </p:sp>
      <p:grpSp>
        <p:nvGrpSpPr>
          <p:cNvPr id="40" name="Groupe 39"/>
          <p:cNvGrpSpPr/>
          <p:nvPr/>
        </p:nvGrpSpPr>
        <p:grpSpPr>
          <a:xfrm>
            <a:off x="156076" y="1585120"/>
            <a:ext cx="9318996" cy="4052989"/>
            <a:chOff x="170896" y="2031787"/>
            <a:chExt cx="9318996" cy="4052989"/>
          </a:xfrm>
        </p:grpSpPr>
        <p:sp>
          <p:nvSpPr>
            <p:cNvPr id="25" name="Ellipse 24"/>
            <p:cNvSpPr/>
            <p:nvPr/>
          </p:nvSpPr>
          <p:spPr>
            <a:xfrm>
              <a:off x="3698345" y="260825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70896" y="2031787"/>
              <a:ext cx="9318996" cy="4052989"/>
              <a:chOff x="170896" y="2031787"/>
              <a:chExt cx="9318996" cy="4052989"/>
            </a:xfrm>
          </p:grpSpPr>
          <p:grpSp>
            <p:nvGrpSpPr>
              <p:cNvPr id="15" name="Groupe 14"/>
              <p:cNvGrpSpPr/>
              <p:nvPr/>
            </p:nvGrpSpPr>
            <p:grpSpPr>
              <a:xfrm rot="-1200000">
                <a:off x="170896" y="2368031"/>
                <a:ext cx="9318996" cy="2541945"/>
                <a:chOff x="389390" y="2803650"/>
                <a:chExt cx="9318996" cy="2541945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389390" y="2803651"/>
                  <a:ext cx="4079471" cy="2541944"/>
                  <a:chOff x="613539" y="2892423"/>
                  <a:chExt cx="4079471" cy="2541944"/>
                </a:xfrm>
              </p:grpSpPr>
              <p:pic>
                <p:nvPicPr>
                  <p:cNvPr id="12" name="Image 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33650" y="3634367"/>
                    <a:ext cx="1800000" cy="1800000"/>
                  </a:xfrm>
                  <a:prstGeom prst="rect">
                    <a:avLst/>
                  </a:prstGeom>
                </p:spPr>
              </p:pic>
              <p:sp>
                <p:nvSpPr>
                  <p:cNvPr id="9" name="Flèche droite 8"/>
                  <p:cNvSpPr/>
                  <p:nvPr/>
                </p:nvSpPr>
                <p:spPr>
                  <a:xfrm>
                    <a:off x="613539" y="2892423"/>
                    <a:ext cx="4079471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>
                          <a:alpha val="25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1" name="Groupe 10"/>
                  <p:cNvGrpSpPr>
                    <a:grpSpLocks noChangeAspect="1"/>
                  </p:cNvGrpSpPr>
                  <p:nvPr/>
                </p:nvGrpSpPr>
                <p:grpSpPr>
                  <a:xfrm>
                    <a:off x="1453650" y="3994367"/>
                    <a:ext cx="1080000" cy="1080000"/>
                    <a:chOff x="1482834" y="4093012"/>
                    <a:chExt cx="1440000" cy="1440000"/>
                  </a:xfrm>
                </p:grpSpPr>
                <p:sp>
                  <p:nvSpPr>
                    <p:cNvPr id="3" name="Ellipse 2"/>
                    <p:cNvSpPr/>
                    <p:nvPr/>
                  </p:nvSpPr>
                  <p:spPr>
                    <a:xfrm>
                      <a:off x="1482834" y="4093012"/>
                      <a:ext cx="1440000" cy="144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bg1">
                            <a:alpha val="25000"/>
                          </a:schemeClr>
                        </a:gs>
                        <a:gs pos="0">
                          <a:schemeClr val="bg1">
                            <a:lumMod val="6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2" name="Image 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5144" y="4093012"/>
                      <a:ext cx="1275381" cy="144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Image 12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21" t="74512" r="29707" b="14378"/>
                  <a:stretch/>
                </p:blipFill>
                <p:spPr>
                  <a:xfrm>
                    <a:off x="912388" y="4466994"/>
                    <a:ext cx="170470" cy="126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4839656" y="2803650"/>
                  <a:ext cx="4868730" cy="1866876"/>
                  <a:chOff x="4050897" y="937221"/>
                  <a:chExt cx="4868730" cy="1866876"/>
                </a:xfrm>
              </p:grpSpPr>
              <p:pic>
                <p:nvPicPr>
                  <p:cNvPr id="5" name="Image 4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575" r="14033" b="18611"/>
                  <a:stretch/>
                </p:blipFill>
                <p:spPr>
                  <a:xfrm>
                    <a:off x="7160908" y="1904097"/>
                    <a:ext cx="1297291" cy="90000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Flèche droite 18"/>
                  <p:cNvSpPr/>
                  <p:nvPr/>
                </p:nvSpPr>
                <p:spPr>
                  <a:xfrm rot="10800000">
                    <a:off x="4050897" y="937221"/>
                    <a:ext cx="4868730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accent6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3" name="Picture 13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4779" y="1904097"/>
                    <a:ext cx="1208653" cy="90000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45409" y="1904097"/>
                    <a:ext cx="1190099" cy="900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" name="ZoneTexte 25"/>
              <p:cNvSpPr txBox="1"/>
              <p:nvPr/>
            </p:nvSpPr>
            <p:spPr>
              <a:xfrm rot="1500000">
                <a:off x="734316" y="5715444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Électron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 rot="1500000">
                <a:off x="2095708" y="5601133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Atome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500000">
                <a:off x="3381579" y="5383554"/>
                <a:ext cx="1075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Fullérène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 rot="-1200000">
                <a:off x="5427235" y="3436733"/>
                <a:ext cx="3809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Des oscillateurs de plus en plus petits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 rot="20333977">
                <a:off x="5983326" y="2031787"/>
                <a:ext cx="158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6"/>
                    </a:solidFill>
                  </a:rPr>
                  <a:t>« Top-down »</a:t>
                </a:r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 rot="20485617">
                <a:off x="1156395" y="3764195"/>
                <a:ext cx="1597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/>
                    </a:solidFill>
                  </a:rPr>
                  <a:t>« </a:t>
                </a:r>
                <a:r>
                  <a:rPr lang="fr-FR" b="1" dirty="0" err="1" smtClean="0">
                    <a:solidFill>
                      <a:schemeClr val="accent2"/>
                    </a:solidFill>
                  </a:rPr>
                  <a:t>Bottom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-up »</a:t>
                </a:r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3958943" y="2651241"/>
                <a:ext cx="5405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000" b="1" dirty="0" smtClean="0">
                    <a:solidFill>
                      <a:schemeClr val="bg1"/>
                    </a:solidFill>
                  </a:rPr>
                  <a:t>?</a:t>
                </a:r>
                <a:endParaRPr lang="fr-FR" sz="6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ZoneTexte 36"/>
          <p:cNvSpPr txBox="1"/>
          <p:nvPr/>
        </p:nvSpPr>
        <p:spPr>
          <a:xfrm>
            <a:off x="141256" y="964030"/>
            <a:ext cx="4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La </a:t>
            </a:r>
            <a:r>
              <a:rPr lang="fr-FR" b="1" dirty="0" smtClean="0">
                <a:solidFill>
                  <a:schemeClr val="accent2"/>
                </a:solidFill>
              </a:rPr>
              <a:t>mécanique quantique </a:t>
            </a:r>
            <a:r>
              <a:rPr lang="fr-FR" dirty="0" smtClean="0">
                <a:solidFill>
                  <a:schemeClr val="accent2"/>
                </a:solidFill>
              </a:rPr>
              <a:t>décrit le comportement des </a:t>
            </a:r>
            <a:r>
              <a:rPr lang="fr-FR" b="1" dirty="0" smtClean="0">
                <a:solidFill>
                  <a:schemeClr val="accent2"/>
                </a:solidFill>
              </a:rPr>
              <a:t>entités microscopiques.</a:t>
            </a:r>
          </a:p>
          <a:p>
            <a:r>
              <a:rPr lang="fr-FR" dirty="0" smtClean="0">
                <a:solidFill>
                  <a:schemeClr val="accent2"/>
                </a:solidFill>
              </a:rPr>
              <a:t>Elle repose sur un formalisme </a:t>
            </a:r>
            <a:r>
              <a:rPr lang="fr-FR" b="1" dirty="0" smtClean="0">
                <a:solidFill>
                  <a:schemeClr val="accent2"/>
                </a:solidFill>
              </a:rPr>
              <a:t>probabiliste.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650862" y="4144778"/>
            <a:ext cx="4264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6"/>
                </a:solidFill>
              </a:rPr>
              <a:t>La </a:t>
            </a:r>
            <a:r>
              <a:rPr lang="fr-FR" b="1" dirty="0" smtClean="0">
                <a:solidFill>
                  <a:schemeClr val="accent6"/>
                </a:solidFill>
              </a:rPr>
              <a:t>mécanique classique</a:t>
            </a:r>
            <a:r>
              <a:rPr lang="fr-FR" dirty="0" smtClean="0">
                <a:solidFill>
                  <a:schemeClr val="accent6"/>
                </a:solidFill>
              </a:rPr>
              <a:t> s’applique</a:t>
            </a:r>
          </a:p>
          <a:p>
            <a:pPr algn="r"/>
            <a:r>
              <a:rPr lang="fr-FR" dirty="0" smtClean="0">
                <a:solidFill>
                  <a:schemeClr val="accent6"/>
                </a:solidFill>
              </a:rPr>
              <a:t>aux </a:t>
            </a:r>
            <a:r>
              <a:rPr lang="fr-FR" b="1" dirty="0" smtClean="0">
                <a:solidFill>
                  <a:schemeClr val="accent6"/>
                </a:solidFill>
              </a:rPr>
              <a:t>objets macroscopiques.</a:t>
            </a:r>
          </a:p>
          <a:p>
            <a:pPr algn="r"/>
            <a:r>
              <a:rPr lang="fr-FR" dirty="0" smtClean="0">
                <a:solidFill>
                  <a:schemeClr val="accent6"/>
                </a:solidFill>
              </a:rPr>
              <a:t>Elle repose sur un formalisme </a:t>
            </a:r>
            <a:r>
              <a:rPr lang="fr-FR" b="1" dirty="0" smtClean="0">
                <a:solidFill>
                  <a:schemeClr val="accent6"/>
                </a:solidFill>
              </a:rPr>
              <a:t>déterministe.</a:t>
            </a:r>
            <a:endParaRPr lang="fr-FR" dirty="0" smtClean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56076" y="6198914"/>
                <a:ext cx="8759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accent1"/>
                    </a:solidFill>
                  </a:rPr>
                  <a:t>La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masse de </a:t>
                </a:r>
                <a:r>
                  <a:rPr lang="fr-FR" b="1" dirty="0">
                    <a:solidFill>
                      <a:schemeClr val="accent1"/>
                    </a:solidFill>
                  </a:rPr>
                  <a:t>Planck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=22 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marque la « 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limite » entre classique et quantique.</a:t>
                </a: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6" y="6198914"/>
                <a:ext cx="8759324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« fonction de transfert »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17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39330" y="2288879"/>
            <a:ext cx="3894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Une excitation sinusoïdale par un électro-aimant permet de mesurer la </a:t>
            </a:r>
            <a:r>
              <a:rPr lang="fr-FR" b="1" dirty="0" smtClean="0">
                <a:solidFill>
                  <a:schemeClr val="tx2"/>
                </a:solidFill>
              </a:rPr>
              <a:t>réponse fréquentielle</a:t>
            </a:r>
            <a:r>
              <a:rPr lang="fr-FR" dirty="0" smtClean="0">
                <a:solidFill>
                  <a:schemeClr val="tx2"/>
                </a:solidFill>
              </a:rPr>
              <a:t> du diapason.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35" y="1143451"/>
            <a:ext cx="4448565" cy="35661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06" b="21185"/>
          <a:stretch/>
        </p:blipFill>
        <p:spPr>
          <a:xfrm>
            <a:off x="228599" y="4323606"/>
            <a:ext cx="2674689" cy="234437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68" y="4323606"/>
            <a:ext cx="1021788" cy="2309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ZoneTexte 22"/>
          <p:cNvSpPr txBox="1"/>
          <p:nvPr/>
        </p:nvSpPr>
        <p:spPr>
          <a:xfrm>
            <a:off x="4466835" y="5348343"/>
            <a:ext cx="444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 </a:t>
            </a:r>
            <a:r>
              <a:rPr lang="fr-FR" b="1" dirty="0" smtClean="0">
                <a:solidFill>
                  <a:schemeClr val="tx2"/>
                </a:solidFill>
              </a:rPr>
              <a:t>diapason en quartz </a:t>
            </a:r>
            <a:r>
              <a:rPr lang="fr-FR" dirty="0" smtClean="0">
                <a:solidFill>
                  <a:schemeClr val="tx2"/>
                </a:solidFill>
              </a:rPr>
              <a:t>peut être utilisé comme </a:t>
            </a:r>
            <a:r>
              <a:rPr lang="fr-FR" b="1" dirty="0" smtClean="0">
                <a:solidFill>
                  <a:schemeClr val="tx2"/>
                </a:solidFill>
              </a:rPr>
              <a:t>capteur de pression.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fonction de transfert et résonance – lien avec les filtres électroniques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0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on fil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2194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19697" mute="1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étude spectrale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19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00" y="1254033"/>
            <a:ext cx="1080000" cy="144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00" y="1254033"/>
            <a:ext cx="1080000" cy="14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00" y="1254033"/>
            <a:ext cx="1080000" cy="1440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400" y="1254033"/>
            <a:ext cx="1080000" cy="14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33"/>
            <a:ext cx="3570739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00" y="1254033"/>
            <a:ext cx="1080000" cy="1440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937862" y="2936087"/>
            <a:ext cx="4555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 verre peut servir pour l’</a:t>
            </a:r>
            <a:r>
              <a:rPr lang="fr-FR" b="1" dirty="0" smtClean="0">
                <a:solidFill>
                  <a:schemeClr val="tx2"/>
                </a:solidFill>
              </a:rPr>
              <a:t>analyse spectrale </a:t>
            </a:r>
            <a:r>
              <a:rPr lang="fr-FR" dirty="0" smtClean="0">
                <a:solidFill>
                  <a:schemeClr val="tx2"/>
                </a:solidFill>
              </a:rPr>
              <a:t>des modes mécaniques d’un objet complexe.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analyse spectrale d’un signal périodique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3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étude spectrale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19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4998354"/>
            <a:ext cx="4741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Les oscillateurs réels comportent de nombreux </a:t>
            </a:r>
            <a:r>
              <a:rPr lang="fr-FR" b="1" dirty="0" smtClean="0">
                <a:solidFill>
                  <a:schemeClr val="tx2"/>
                </a:solidFill>
              </a:rPr>
              <a:t>modes propres </a:t>
            </a:r>
            <a:r>
              <a:rPr lang="fr-FR" dirty="0" smtClean="0">
                <a:solidFill>
                  <a:schemeClr val="tx2"/>
                </a:solidFill>
              </a:rPr>
              <a:t>: on peut les décrire par des </a:t>
            </a:r>
            <a:r>
              <a:rPr lang="fr-FR" b="1" dirty="0" smtClean="0">
                <a:solidFill>
                  <a:schemeClr val="tx2"/>
                </a:solidFill>
              </a:rPr>
              <a:t>ensembles d’oscillateurs amortis.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5234933" y="4147853"/>
            <a:ext cx="3566167" cy="2624333"/>
            <a:chOff x="2788916" y="624111"/>
            <a:chExt cx="3566167" cy="262433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916" y="624111"/>
              <a:ext cx="3566167" cy="2624333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799" y="753457"/>
              <a:ext cx="832105" cy="73488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00" y="1254033"/>
            <a:ext cx="1080000" cy="144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00" y="1254033"/>
            <a:ext cx="1080000" cy="14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00" y="1254033"/>
            <a:ext cx="1080000" cy="1440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400" y="1254033"/>
            <a:ext cx="1080000" cy="14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33"/>
            <a:ext cx="3570739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00" y="1254033"/>
            <a:ext cx="1080000" cy="1440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937862" y="2936087"/>
            <a:ext cx="4555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 verre peut servir pour l’</a:t>
            </a:r>
            <a:r>
              <a:rPr lang="fr-FR" b="1" dirty="0" smtClean="0">
                <a:solidFill>
                  <a:schemeClr val="tx2"/>
                </a:solidFill>
              </a:rPr>
              <a:t>analyse spectrale </a:t>
            </a:r>
            <a:r>
              <a:rPr lang="fr-FR" dirty="0" smtClean="0">
                <a:solidFill>
                  <a:schemeClr val="tx2"/>
                </a:solidFill>
              </a:rPr>
              <a:t>des modes mécaniques d’un objet complexe.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analyse spectrale d’un signal périodique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6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31961" t="7559" r="32843" b="4249"/>
          <a:stretch/>
        </p:blipFill>
        <p:spPr>
          <a:xfrm>
            <a:off x="5925668" y="579961"/>
            <a:ext cx="3218330" cy="453614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/>
          <a:srcRect l="32451" t="7734" r="32844" b="4074"/>
          <a:stretch/>
        </p:blipFill>
        <p:spPr>
          <a:xfrm>
            <a:off x="2985246" y="579961"/>
            <a:ext cx="3173506" cy="453614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l="31961" t="7560" r="32941" b="4075"/>
          <a:stretch/>
        </p:blipFill>
        <p:spPr>
          <a:xfrm>
            <a:off x="0" y="581994"/>
            <a:ext cx="3209365" cy="454510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Évaluation : Micro-capteurs et oscillateurs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3852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31961" t="7559" r="32843" b="4249"/>
          <a:stretch/>
        </p:blipFill>
        <p:spPr>
          <a:xfrm>
            <a:off x="5925668" y="579961"/>
            <a:ext cx="3218330" cy="453614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/>
          <a:srcRect l="32451" t="7734" r="32844" b="4074"/>
          <a:stretch/>
        </p:blipFill>
        <p:spPr>
          <a:xfrm>
            <a:off x="2985246" y="579961"/>
            <a:ext cx="3173506" cy="453614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l="31961" t="7560" r="32941" b="4075"/>
          <a:stretch/>
        </p:blipFill>
        <p:spPr>
          <a:xfrm>
            <a:off x="0" y="581994"/>
            <a:ext cx="3209365" cy="454510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-4483" y="715439"/>
            <a:ext cx="9144000" cy="44824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Évaluation : Micro-capteurs et oscillateurs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21904" y="2625731"/>
                <a:ext cx="2452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04" y="2625731"/>
                <a:ext cx="245297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fr-FR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7008798" y="2669881"/>
                <a:ext cx="1280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798" y="2669881"/>
                <a:ext cx="1280672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2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31961" t="7559" r="32843" b="4249"/>
          <a:stretch/>
        </p:blipFill>
        <p:spPr>
          <a:xfrm>
            <a:off x="5925668" y="579961"/>
            <a:ext cx="3218330" cy="453614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/>
          <a:srcRect l="32451" t="7734" r="32844" b="4074"/>
          <a:stretch/>
        </p:blipFill>
        <p:spPr>
          <a:xfrm>
            <a:off x="2985246" y="579961"/>
            <a:ext cx="3173506" cy="453614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l="31961" t="7560" r="32941" b="4075"/>
          <a:stretch/>
        </p:blipFill>
        <p:spPr>
          <a:xfrm>
            <a:off x="0" y="581994"/>
            <a:ext cx="3209365" cy="454510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-4483" y="715439"/>
            <a:ext cx="9144000" cy="44824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Évaluation : Micro-capteurs et oscillateurs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21904" y="2625731"/>
                <a:ext cx="2452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04" y="2625731"/>
                <a:ext cx="245297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fr-FR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7008798" y="2669881"/>
                <a:ext cx="1280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798" y="2669881"/>
                <a:ext cx="1280672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228600" y="5276833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/>
                </a:solidFill>
              </a:rPr>
              <a:t>Evaluer la maitrise des notions :</a:t>
            </a:r>
            <a:endParaRPr lang="fr-FR" b="1" i="1" dirty="0">
              <a:solidFill>
                <a:schemeClr val="tx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tx2"/>
                </a:solidFill>
              </a:rPr>
              <a:t>oscillateur amorti et soumis à une excitation sinusoïdale</a:t>
            </a:r>
            <a:endParaRPr lang="fr-FR" dirty="0">
              <a:solidFill>
                <a:schemeClr val="tx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tx2"/>
                </a:solidFill>
              </a:rPr>
              <a:t>s</a:t>
            </a:r>
            <a:r>
              <a:rPr lang="fr-FR" i="1" dirty="0" smtClean="0">
                <a:solidFill>
                  <a:schemeClr val="tx2"/>
                </a:solidFill>
              </a:rPr>
              <a:t>ignaux </a:t>
            </a:r>
            <a:r>
              <a:rPr lang="fr-FR" i="1" dirty="0">
                <a:solidFill>
                  <a:schemeClr val="tx2"/>
                </a:solidFill>
              </a:rPr>
              <a:t>périodiques, </a:t>
            </a:r>
            <a:r>
              <a:rPr lang="fr-FR" i="1" dirty="0" smtClean="0">
                <a:solidFill>
                  <a:schemeClr val="tx2"/>
                </a:solidFill>
              </a:rPr>
              <a:t>spectres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tx2"/>
                </a:solidFill>
              </a:rPr>
              <a:t>a</a:t>
            </a:r>
            <a:r>
              <a:rPr lang="fr-FR" i="1" dirty="0" smtClean="0">
                <a:solidFill>
                  <a:schemeClr val="tx2"/>
                </a:solidFill>
              </a:rPr>
              <a:t>nalogie avec l’électronique, fonction </a:t>
            </a:r>
            <a:r>
              <a:rPr lang="fr-FR" i="1" dirty="0">
                <a:solidFill>
                  <a:schemeClr val="tx2"/>
                </a:solidFill>
              </a:rPr>
              <a:t>de </a:t>
            </a:r>
            <a:r>
              <a:rPr lang="fr-FR" i="1" dirty="0" smtClean="0">
                <a:solidFill>
                  <a:schemeClr val="tx2"/>
                </a:solidFill>
              </a:rPr>
              <a:t>transfert</a:t>
            </a:r>
            <a:endParaRPr lang="fr-FR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8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0" y="758016"/>
            <a:ext cx="9144000" cy="1451730"/>
            <a:chOff x="0" y="2338338"/>
            <a:chExt cx="9144000" cy="1451730"/>
          </a:xfrm>
        </p:grpSpPr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432000" y="3562350"/>
              <a:ext cx="8280000" cy="53975"/>
            </a:xfrm>
            <a:prstGeom prst="rect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9BD7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endParaRPr lang="fr-FR" altLang="fr-FR" dirty="0">
                <a:solidFill>
                  <a:schemeClr val="tx2"/>
                </a:solidFill>
              </a:endParaRPr>
            </a:p>
          </p:txBody>
        </p:sp>
        <p:sp>
          <p:nvSpPr>
            <p:cNvPr id="15" name="Rectangle 2"/>
            <p:cNvSpPr txBox="1">
              <a:spLocks noChangeArrowheads="1"/>
            </p:cNvSpPr>
            <p:nvPr/>
          </p:nvSpPr>
          <p:spPr>
            <a:xfrm>
              <a:off x="0" y="2338338"/>
              <a:ext cx="9144000" cy="14517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altLang="fr-FR" sz="4000" b="1" dirty="0" smtClean="0">
                  <a:solidFill>
                    <a:srgbClr val="029AFF"/>
                  </a:solidFill>
                  <a:latin typeface="+mn-lt"/>
                </a:rPr>
                <a:t>Merci pour votre attention !</a:t>
              </a:r>
              <a:endParaRPr lang="fr-FR" altLang="fr-FR" sz="2200" b="1" dirty="0">
                <a:solidFill>
                  <a:srgbClr val="029AFF"/>
                </a:solidFill>
                <a:latin typeface="+mn-lt"/>
              </a:endParaRPr>
            </a:p>
          </p:txBody>
        </p: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33" y="2719067"/>
            <a:ext cx="4635280" cy="34764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37" y="2719067"/>
            <a:ext cx="3455430" cy="31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1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err="1" smtClean="0">
                <a:solidFill>
                  <a:schemeClr val="accent1"/>
                </a:solidFill>
              </a:rPr>
              <a:t>Virgo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et les ondes gravitationnelles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A1</a:t>
            </a:r>
          </a:p>
        </p:txBody>
      </p:sp>
      <p:pic>
        <p:nvPicPr>
          <p:cNvPr id="6" name="Picture 76" descr="ellip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571" y="633936"/>
            <a:ext cx="5888858" cy="5888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4197345" y="2562532"/>
                <a:ext cx="74930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45" y="2562532"/>
                <a:ext cx="749308" cy="5186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/>
          <p:cNvCxnSpPr/>
          <p:nvPr/>
        </p:nvCxnSpPr>
        <p:spPr>
          <a:xfrm>
            <a:off x="2528596" y="3578365"/>
            <a:ext cx="4058816" cy="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V="1">
            <a:off x="4558004" y="5227444"/>
            <a:ext cx="0" cy="57619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037878" y="5377042"/>
                <a:ext cx="3189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78" y="5377042"/>
                <a:ext cx="3189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6981" r="-15094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4481462" y="3617493"/>
                <a:ext cx="181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62" y="3617493"/>
                <a:ext cx="18107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26667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28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8" descr="Inter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2721"/>
            <a:ext cx="9130976" cy="440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err="1" smtClean="0">
                <a:solidFill>
                  <a:schemeClr val="accent1"/>
                </a:solidFill>
              </a:rPr>
              <a:t>Virgo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et les ondes gravitationnelles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A2</a:t>
            </a:r>
          </a:p>
        </p:txBody>
      </p:sp>
    </p:spTree>
    <p:extLst>
      <p:ext uri="{BB962C8B-B14F-4D97-AF65-F5344CB8AC3E}">
        <p14:creationId xmlns:p14="http://schemas.microsoft.com/office/powerpoint/2010/main" val="204829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Énergie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r>
              <a:rPr lang="fr-FR" altLang="fr-FR" sz="2000" b="1" dirty="0" smtClean="0">
                <a:solidFill>
                  <a:schemeClr val="accent1"/>
                </a:solidFill>
              </a:rPr>
              <a:t>Mouvement brownien – État quantique fondamental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35786" y="2716966"/>
            <a:ext cx="362139" cy="43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04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err="1" smtClean="0">
                <a:solidFill>
                  <a:schemeClr val="accent1"/>
                </a:solidFill>
              </a:rPr>
              <a:t>Virgo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et les ondes gravitationnelles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A3</a:t>
            </a:r>
          </a:p>
        </p:txBody>
      </p:sp>
      <p:pic>
        <p:nvPicPr>
          <p:cNvPr id="6" name="Picture 11" descr="Attenuation Virgo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79961"/>
            <a:ext cx="9165437" cy="627803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86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err="1" smtClean="0">
                <a:solidFill>
                  <a:schemeClr val="accent1"/>
                </a:solidFill>
              </a:rPr>
              <a:t>Virgo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et les ondes gravitationnelles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A4</a:t>
            </a:r>
            <a:endParaRPr lang="fr-FR" sz="1600" dirty="0" smtClean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7" y="715439"/>
            <a:ext cx="8005665" cy="595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6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Backup slides – </a:t>
            </a:r>
            <a:r>
              <a:rPr lang="fr-FR" altLang="fr-FR" sz="2000" b="1" dirty="0" err="1" smtClean="0">
                <a:solidFill>
                  <a:schemeClr val="accent1"/>
                </a:solidFill>
              </a:rPr>
              <a:t>Templates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N°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8600" y="715439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38817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69523</TotalTime>
  <Words>4281</Words>
  <Application>Microsoft Office PowerPoint</Application>
  <PresentationFormat>Affichage à l'écran (4:3)</PresentationFormat>
  <Paragraphs>1207</Paragraphs>
  <Slides>92</Slides>
  <Notes>92</Notes>
  <HiddenSlides>1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92</vt:i4>
      </vt:variant>
    </vt:vector>
  </HeadingPairs>
  <TitlesOfParts>
    <vt:vector size="97" baseType="lpstr">
      <vt:lpstr>Arial</vt:lpstr>
      <vt:lpstr>Calibri</vt:lpstr>
      <vt:lpstr>Calibri Light</vt:lpstr>
      <vt:lpstr>Cambria Math</vt:lpstr>
      <vt:lpstr>Thème Office</vt:lpstr>
      <vt:lpstr>Mise en perspective didactique d’un dossier de recherche</vt:lpstr>
      <vt:lpstr>Parcours universitaire</vt:lpstr>
      <vt:lpstr>Parcours universitaire</vt:lpstr>
      <vt:lpstr>Parcours universitaire</vt:lpstr>
      <vt:lpstr>Parcours universitaire</vt:lpstr>
      <vt:lpstr>Parcours universitaire</vt:lpstr>
      <vt:lpstr>Tester la mécanique quantique</vt:lpstr>
      <vt:lpstr>Tester la mécanique quantique</vt:lpstr>
      <vt:lpstr>Mouvement brownien – État quantique fondamental d’un oscillateur mécanique</vt:lpstr>
      <vt:lpstr>Mouvement brownien – État quantique fondamental d’un oscillateur mécanique</vt:lpstr>
      <vt:lpstr>Mouvement brownien – État quantique fondamental d’un oscillateur mécanique</vt:lpstr>
      <vt:lpstr>Mouvement brownien – État quantique fondamental d’un oscillateur mécanique</vt:lpstr>
      <vt:lpstr>Mouvement brownien – État quantique fondamental d’un oscillateur mécanique</vt:lpstr>
      <vt:lpstr>Le micro-pilier en quartz en quelques chiffres</vt:lpstr>
      <vt:lpstr>Le micro-pilier en quartz en quelques chiffres</vt:lpstr>
      <vt:lpstr>Le micro-pilier en quartz en quelques chiffres</vt:lpstr>
      <vt:lpstr>Le micro-pilier en quartz en quelques chiffres</vt:lpstr>
      <vt:lpstr>Mouvement brownien et thermométrie</vt:lpstr>
      <vt:lpstr>Mouvement brownien et thermométrie</vt:lpstr>
      <vt:lpstr>Mouvement brownien et thermométrie</vt:lpstr>
      <vt:lpstr>Mouvement brownien et thermométrie</vt:lpstr>
      <vt:lpstr>Mouvement brownien et thermométrie</vt:lpstr>
      <vt:lpstr>Mouvement brownien et thermométrie</vt:lpstr>
      <vt:lpstr>Mesures interférométriques de petits déplacements</vt:lpstr>
      <vt:lpstr>Mesures interférométriques de petits déplacements</vt:lpstr>
      <vt:lpstr>Mesures interférométriques de petits déplacements</vt:lpstr>
      <vt:lpstr>Mesures interférométriques de petits déplacements</vt:lpstr>
      <vt:lpstr>Mesures interférométriques de petits déplacements</vt:lpstr>
      <vt:lpstr>Mesures interférométriques de petits déplacements</vt:lpstr>
      <vt:lpstr>Mesures interférométriques de petits déplacements</vt:lpstr>
      <vt:lpstr>La cavité optomécanique</vt:lpstr>
      <vt:lpstr>La cavité optomécanique</vt:lpstr>
      <vt:lpstr>La cavité optomécanique</vt:lpstr>
      <vt:lpstr>La cavité optomécanique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Refroidissement par rétroaction</vt:lpstr>
      <vt:lpstr>Refroidissement par rétroaction</vt:lpstr>
      <vt:lpstr>Refroidissement par rétroaction</vt:lpstr>
      <vt:lpstr>Refroidissement par rétroaction</vt:lpstr>
      <vt:lpstr>Refroidissement par rétroaction</vt:lpstr>
      <vt:lpstr>Refroidissement par rétroaction</vt:lpstr>
      <vt:lpstr>Refroidissement par rétroaction</vt:lpstr>
      <vt:lpstr>Refroidissement par rétroaction</vt:lpstr>
      <vt:lpstr>Résultats</vt:lpstr>
      <vt:lpstr>Résultats</vt:lpstr>
      <vt:lpstr>Résultats</vt:lpstr>
      <vt:lpstr>Résultats</vt:lpstr>
      <vt:lpstr>Résultats</vt:lpstr>
      <vt:lpstr>Résultats</vt:lpstr>
      <vt:lpstr>Résultats</vt:lpstr>
      <vt:lpstr>Résultats</vt:lpstr>
      <vt:lpstr>Résultats</vt:lpstr>
      <vt:lpstr>Résultats</vt:lpstr>
      <vt:lpstr>Résultats</vt:lpstr>
      <vt:lpstr>Vers une amélioration de la sensibilité des mesures de déplacement</vt:lpstr>
      <vt:lpstr>Vers une amélioration de la sensibilité des mesures de déplacement</vt:lpstr>
      <vt:lpstr>Vers une amélioration de la sensibilité des mesures de déplacement</vt:lpstr>
      <vt:lpstr>Vers une amélioration de la sensibilité des mesures de déplacement</vt:lpstr>
      <vt:lpstr>Vers une amélioration de la sensibilité des mesures de déplacement</vt:lpstr>
      <vt:lpstr>Vers une amélioration de la sensibilité des mesures de déplacement</vt:lpstr>
      <vt:lpstr>Présentation PowerPoint</vt:lpstr>
      <vt:lpstr>Présentation PowerPoint</vt:lpstr>
      <vt:lpstr>Valorisation – Oscillateurs et micro-pilier </vt:lpstr>
      <vt:lpstr>Valorisation – Oscillateurs et micro-pilier </vt:lpstr>
      <vt:lpstr>Valorisation – Oscillateurs et micro-pilier </vt:lpstr>
      <vt:lpstr>Valorisation – Oscillateurs et micro-pilier </vt:lpstr>
      <vt:lpstr>Valorisation – Cours et TD</vt:lpstr>
      <vt:lpstr>Valorisation – Cours et TD</vt:lpstr>
      <vt:lpstr>Valorisation – Cours et TD</vt:lpstr>
      <vt:lpstr>Valorisation – Cours et TD</vt:lpstr>
      <vt:lpstr>Valorisation – TP : caractérisation mécanique</vt:lpstr>
      <vt:lpstr>Valorisation – TP : caractérisation mécanique</vt:lpstr>
      <vt:lpstr>Valorisation – TP : « fonction de transfert »</vt:lpstr>
      <vt:lpstr>Valorisation – TP : « fonction de transfert »</vt:lpstr>
      <vt:lpstr>Présentation PowerPoint</vt:lpstr>
      <vt:lpstr>Valorisation – TP : étude spectrale</vt:lpstr>
      <vt:lpstr>Valorisation – TP : étude spectrale</vt:lpstr>
      <vt:lpstr>Valorisation – Évaluation : Micro-capteurs et oscillateurs </vt:lpstr>
      <vt:lpstr>Valorisation – Évaluation : Micro-capteurs et oscillateurs </vt:lpstr>
      <vt:lpstr>Valorisation – Évaluation : Micro-capteurs et oscillateurs </vt:lpstr>
      <vt:lpstr>Présentation PowerPoint</vt:lpstr>
      <vt:lpstr>Virgo et les ondes gravitationnelles</vt:lpstr>
      <vt:lpstr>Virgo et les ondes gravitationnelles</vt:lpstr>
      <vt:lpstr>Virgo et les ondes gravitationnelles</vt:lpstr>
      <vt:lpstr>Virgo et les ondes gravitationnelles</vt:lpstr>
      <vt:lpstr>Backup slides – Templates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</dc:creator>
  <cp:lastModifiedBy>remi</cp:lastModifiedBy>
  <cp:revision>1057</cp:revision>
  <cp:lastPrinted>2019-07-12T11:29:22Z</cp:lastPrinted>
  <dcterms:created xsi:type="dcterms:W3CDTF">2016-01-19T10:18:58Z</dcterms:created>
  <dcterms:modified xsi:type="dcterms:W3CDTF">2020-07-01T17:11:38Z</dcterms:modified>
</cp:coreProperties>
</file>